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37" r:id="rId2"/>
  </p:sldMasterIdLst>
  <p:sldIdLst>
    <p:sldId id="256" r:id="rId3"/>
    <p:sldId id="257" r:id="rId4"/>
    <p:sldId id="258" r:id="rId5"/>
    <p:sldId id="259" r:id="rId6"/>
    <p:sldId id="267" r:id="rId7"/>
    <p:sldId id="260" r:id="rId8"/>
    <p:sldId id="261" r:id="rId9"/>
    <p:sldId id="262" r:id="rId10"/>
    <p:sldId id="263" r:id="rId11"/>
    <p:sldId id="264" r:id="rId12"/>
    <p:sldId id="268" r:id="rId13"/>
    <p:sldId id="283" r:id="rId14"/>
    <p:sldId id="272" r:id="rId15"/>
    <p:sldId id="269" r:id="rId16"/>
    <p:sldId id="270" r:id="rId17"/>
    <p:sldId id="271" r:id="rId18"/>
    <p:sldId id="284" r:id="rId19"/>
    <p:sldId id="273" r:id="rId20"/>
    <p:sldId id="274" r:id="rId21"/>
    <p:sldId id="275" r:id="rId22"/>
    <p:sldId id="276" r:id="rId23"/>
    <p:sldId id="277" r:id="rId24"/>
    <p:sldId id="278" r:id="rId25"/>
    <p:sldId id="279" r:id="rId26"/>
    <p:sldId id="280" r:id="rId27"/>
    <p:sldId id="265" r:id="rId28"/>
    <p:sldId id="281" r:id="rId29"/>
    <p:sldId id="282" r:id="rId30"/>
    <p:sldId id="285"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varScale="1">
        <p:scale>
          <a:sx n="78" d="100"/>
          <a:sy n="78" d="100"/>
        </p:scale>
        <p:origin x="710" y="62"/>
      </p:cViewPr>
      <p:guideLst/>
    </p:cSldViewPr>
  </p:slideViewPr>
  <p:notesTextViewPr>
    <p:cViewPr>
      <p:scale>
        <a:sx n="1" d="1"/>
        <a:sy n="1" d="1"/>
      </p:scale>
      <p:origin x="0" y="0"/>
    </p:cViewPr>
  </p:notesTextViewPr>
  <p:sorterViewPr>
    <p:cViewPr>
      <p:scale>
        <a:sx n="100" d="100"/>
        <a:sy n="100" d="100"/>
      </p:scale>
      <p:origin x="0" y="-22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EDEB6-F0E7-46C2-8049-C98FBF6946AE}" type="doc">
      <dgm:prSet loTypeId="urn:microsoft.com/office/officeart/2008/layout/LinedList" loCatId="hierarchy" qsTypeId="urn:microsoft.com/office/officeart/2005/8/quickstyle/simple1" qsCatId="simple" csTypeId="urn:microsoft.com/office/officeart/2005/8/colors/accent0_1" csCatId="mainScheme" phldr="1"/>
      <dgm:spPr>
        <a:scene3d>
          <a:camera prst="orthographicFront">
            <a:rot lat="0" lon="0" rev="0"/>
          </a:camera>
          <a:lightRig rig="contrasting" dir="t">
            <a:rot lat="0" lon="0" rev="7800000"/>
          </a:lightRig>
        </a:scene3d>
      </dgm:spPr>
      <dgm:t>
        <a:bodyPr/>
        <a:lstStyle/>
        <a:p>
          <a:endParaRPr lang="en-IN"/>
        </a:p>
      </dgm:t>
    </dgm:pt>
    <dgm:pt modelId="{AF680D80-B220-4F73-AE0F-F63449578018}">
      <dgm:prSet/>
      <dgm:spPr>
        <a:ln>
          <a:noFill/>
        </a:ln>
        <a:effectLst/>
        <a:scene3d>
          <a:camera prst="orthographicFront">
            <a:rot lat="0" lon="0" rev="0"/>
          </a:camera>
          <a:lightRig rig="contrasting" dir="t">
            <a:rot lat="0" lon="0" rev="7800000"/>
          </a:lightRig>
        </a:scene3d>
        <a:sp3d>
          <a:bevelT w="139700" h="139700"/>
        </a:sp3d>
      </dgm:spPr>
      <dgm:t>
        <a:bodyPr/>
        <a:lstStyle/>
        <a:p>
          <a:r>
            <a:rPr lang="en-IN" dirty="0">
              <a:latin typeface="Algerian" panose="04020705040A02060702" pitchFamily="82" charset="0"/>
            </a:rPr>
            <a:t>ADVANTAGES OF PROPOSED SYSTEM</a:t>
          </a:r>
        </a:p>
      </dgm:t>
    </dgm:pt>
    <dgm:pt modelId="{E4847D22-3876-4795-8A58-A31285A34D0E}" type="parTrans" cxnId="{A22FF4CB-9DEC-4EC9-80A9-2DE681CF6242}">
      <dgm:prSet/>
      <dgm:spPr/>
      <dgm:t>
        <a:bodyPr/>
        <a:lstStyle/>
        <a:p>
          <a:endParaRPr lang="en-IN"/>
        </a:p>
      </dgm:t>
    </dgm:pt>
    <dgm:pt modelId="{32FC4056-E7EE-4055-9B00-1175B1B0F25A}" type="sibTrans" cxnId="{A22FF4CB-9DEC-4EC9-80A9-2DE681CF6242}">
      <dgm:prSet/>
      <dgm:spPr/>
      <dgm:t>
        <a:bodyPr/>
        <a:lstStyle/>
        <a:p>
          <a:endParaRPr lang="en-IN"/>
        </a:p>
      </dgm:t>
    </dgm:pt>
    <dgm:pt modelId="{54C96A01-6ECB-47FE-8841-8DB9EB698995}" type="pres">
      <dgm:prSet presAssocID="{3DBEDEB6-F0E7-46C2-8049-C98FBF6946AE}" presName="vert0" presStyleCnt="0">
        <dgm:presLayoutVars>
          <dgm:dir/>
          <dgm:animOne val="branch"/>
          <dgm:animLvl val="lvl"/>
        </dgm:presLayoutVars>
      </dgm:prSet>
      <dgm:spPr/>
    </dgm:pt>
    <dgm:pt modelId="{E0558C21-00DE-4A77-81DF-6233F59B5653}" type="pres">
      <dgm:prSet presAssocID="{AF680D80-B220-4F73-AE0F-F63449578018}" presName="thickLine" presStyleLbl="alignNode1" presStyleIdx="0" presStyleCnt="1"/>
      <dgm:spPr>
        <a:ln>
          <a:noFill/>
        </a:ln>
        <a:effectLst/>
        <a:scene3d>
          <a:camera prst="orthographicFront">
            <a:rot lat="0" lon="0" rev="0"/>
          </a:camera>
          <a:lightRig rig="contrasting" dir="t">
            <a:rot lat="0" lon="0" rev="7800000"/>
          </a:lightRig>
        </a:scene3d>
        <a:sp3d>
          <a:bevelT w="139700" h="139700"/>
        </a:sp3d>
      </dgm:spPr>
    </dgm:pt>
    <dgm:pt modelId="{3FB00237-D5B4-4203-A899-1C4483675B55}" type="pres">
      <dgm:prSet presAssocID="{AF680D80-B220-4F73-AE0F-F63449578018}" presName="horz1" presStyleCnt="0"/>
      <dgm:spPr>
        <a:ln>
          <a:noFill/>
        </a:ln>
        <a:effectLst/>
        <a:scene3d>
          <a:camera prst="orthographicFront">
            <a:rot lat="0" lon="0" rev="0"/>
          </a:camera>
          <a:lightRig rig="contrasting" dir="t">
            <a:rot lat="0" lon="0" rev="7800000"/>
          </a:lightRig>
        </a:scene3d>
        <a:sp3d>
          <a:bevelT w="139700" h="139700"/>
        </a:sp3d>
      </dgm:spPr>
    </dgm:pt>
    <dgm:pt modelId="{623A8BA3-AED4-4F6C-8FD9-C2C6C134F802}" type="pres">
      <dgm:prSet presAssocID="{AF680D80-B220-4F73-AE0F-F63449578018}" presName="tx1" presStyleLbl="revTx" presStyleIdx="0" presStyleCnt="1" custLinFactNeighborX="-2836" custLinFactNeighborY="0"/>
      <dgm:spPr/>
    </dgm:pt>
    <dgm:pt modelId="{7AD03F50-1863-40C0-B8F1-418B71BA36A4}" type="pres">
      <dgm:prSet presAssocID="{AF680D80-B220-4F73-AE0F-F63449578018}" presName="vert1" presStyleCnt="0"/>
      <dgm:spPr>
        <a:ln>
          <a:noFill/>
        </a:ln>
        <a:effectLst/>
        <a:scene3d>
          <a:camera prst="orthographicFront">
            <a:rot lat="0" lon="0" rev="0"/>
          </a:camera>
          <a:lightRig rig="contrasting" dir="t">
            <a:rot lat="0" lon="0" rev="7800000"/>
          </a:lightRig>
        </a:scene3d>
        <a:sp3d>
          <a:bevelT w="139700" h="139700"/>
        </a:sp3d>
      </dgm:spPr>
    </dgm:pt>
  </dgm:ptLst>
  <dgm:cxnLst>
    <dgm:cxn modelId="{B4D4A80A-6A2A-4201-9041-2FA7FC4F7D00}" type="presOf" srcId="{AF680D80-B220-4F73-AE0F-F63449578018}" destId="{623A8BA3-AED4-4F6C-8FD9-C2C6C134F802}" srcOrd="0" destOrd="0" presId="urn:microsoft.com/office/officeart/2008/layout/LinedList"/>
    <dgm:cxn modelId="{D5F34664-80F3-4B13-AF53-CEDD4EF76246}" type="presOf" srcId="{3DBEDEB6-F0E7-46C2-8049-C98FBF6946AE}" destId="{54C96A01-6ECB-47FE-8841-8DB9EB698995}" srcOrd="0" destOrd="0" presId="urn:microsoft.com/office/officeart/2008/layout/LinedList"/>
    <dgm:cxn modelId="{A22FF4CB-9DEC-4EC9-80A9-2DE681CF6242}" srcId="{3DBEDEB6-F0E7-46C2-8049-C98FBF6946AE}" destId="{AF680D80-B220-4F73-AE0F-F63449578018}" srcOrd="0" destOrd="0" parTransId="{E4847D22-3876-4795-8A58-A31285A34D0E}" sibTransId="{32FC4056-E7EE-4055-9B00-1175B1B0F25A}"/>
    <dgm:cxn modelId="{8922CB9C-8C65-485B-9F6B-DC4971E545DB}" type="presParOf" srcId="{54C96A01-6ECB-47FE-8841-8DB9EB698995}" destId="{E0558C21-00DE-4A77-81DF-6233F59B5653}" srcOrd="0" destOrd="0" presId="urn:microsoft.com/office/officeart/2008/layout/LinedList"/>
    <dgm:cxn modelId="{1D4528F4-575D-44B3-9267-93F2BE7E9DF7}" type="presParOf" srcId="{54C96A01-6ECB-47FE-8841-8DB9EB698995}" destId="{3FB00237-D5B4-4203-A899-1C4483675B55}" srcOrd="1" destOrd="0" presId="urn:microsoft.com/office/officeart/2008/layout/LinedList"/>
    <dgm:cxn modelId="{52246CCF-F7B6-43CB-8F09-2C46862E9022}" type="presParOf" srcId="{3FB00237-D5B4-4203-A899-1C4483675B55}" destId="{623A8BA3-AED4-4F6C-8FD9-C2C6C134F802}" srcOrd="0" destOrd="0" presId="urn:microsoft.com/office/officeart/2008/layout/LinedList"/>
    <dgm:cxn modelId="{4E419351-CFAD-447E-98DB-E492FF7183FD}" type="presParOf" srcId="{3FB00237-D5B4-4203-A899-1C4483675B55}" destId="{7AD03F50-1863-40C0-B8F1-418B71BA36A4}" srcOrd="1" destOrd="0" presId="urn:microsoft.com/office/officeart/2008/layout/LinedList"/>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glow rad="63500">
        <a:schemeClr val="accent2">
          <a:satMod val="175000"/>
          <a:alpha val="40000"/>
        </a:schemeClr>
      </a:glow>
      <a:outerShdw blurRad="50800" dist="38100" dir="5400000" algn="t" rotWithShape="0">
        <a:prstClr val="black">
          <a:alpha val="40000"/>
        </a:prstClr>
      </a:outerShdw>
    </a:effectLst>
  </dgm:bg>
  <dgm:whole>
    <a:ln w="12700">
      <a:solidFill>
        <a:schemeClr val="accent5">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DAED-D565-4C0C-BD86-C754C41A1CE7}"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83132E2B-0E68-4F6F-916F-71FB3C270ED9}" type="pres">
      <dgm:prSet presAssocID="{1F8DDAED-D565-4C0C-BD86-C754C41A1CE7}" presName="Name0" presStyleCnt="0">
        <dgm:presLayoutVars>
          <dgm:dir/>
          <dgm:resizeHandles val="exact"/>
        </dgm:presLayoutVars>
      </dgm:prSet>
      <dgm:spPr/>
    </dgm:pt>
  </dgm:ptLst>
  <dgm:cxnLst>
    <dgm:cxn modelId="{EAA2E5C8-6942-4E6E-8621-F79655139C0C}" type="presOf" srcId="{1F8DDAED-D565-4C0C-BD86-C754C41A1CE7}" destId="{83132E2B-0E68-4F6F-916F-71FB3C270ED9}" srcOrd="0"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58C21-00DE-4A77-81DF-6233F59B5653}">
      <dsp:nvSpPr>
        <dsp:cNvPr id="0" name=""/>
        <dsp:cNvSpPr/>
      </dsp:nvSpPr>
      <dsp:spPr>
        <a:xfrm>
          <a:off x="0" y="0"/>
          <a:ext cx="6587614" cy="0"/>
        </a:xfrm>
        <a:prstGeom prst="line">
          <a:avLst/>
        </a:prstGeom>
        <a:solidFill>
          <a:schemeClr val="lt1">
            <a:hueOff val="0"/>
            <a:satOff val="0"/>
            <a:lumOff val="0"/>
            <a:alphaOff val="0"/>
          </a:schemeClr>
        </a:solidFill>
        <a:ln w="15875"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sp>
    <dsp:sp modelId="{623A8BA3-AED4-4F6C-8FD9-C2C6C134F802}">
      <dsp:nvSpPr>
        <dsp:cNvPr id="0" name=""/>
        <dsp:cNvSpPr/>
      </dsp:nvSpPr>
      <dsp:spPr>
        <a:xfrm>
          <a:off x="0" y="0"/>
          <a:ext cx="6587614" cy="1052053"/>
        </a:xfrm>
        <a:prstGeom prst="rect">
          <a:avLst/>
        </a:prstGeom>
        <a:noFill/>
        <a:ln>
          <a:noFill/>
        </a:ln>
        <a:effectLst/>
        <a:scene3d>
          <a:camera prst="orthographicFront">
            <a:rot lat="0" lon="0" rev="0"/>
          </a:camera>
          <a:lightRig rig="contrasting" dir="t">
            <a:rot lat="0" lon="0" rev="7800000"/>
          </a:lightRig>
        </a:scene3d>
        <a:sp3d>
          <a:bevelT w="139700" h="139700"/>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latin typeface="Algerian" panose="04020705040A02060702" pitchFamily="82" charset="0"/>
            </a:rPr>
            <a:t>ADVANTAGES OF PROPOSED SYSTEM</a:t>
          </a:r>
        </a:p>
      </dsp:txBody>
      <dsp:txXfrm>
        <a:off x="0" y="0"/>
        <a:ext cx="6587614" cy="1052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6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87841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75033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558105-6467-4936-ABF2-FC6C87DE4E74}"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65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388601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59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556325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22-03-2024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641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22-03-2024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705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3E247-EFF9-4801-AFBB-02330E0C61CE}" type="datetimeFigureOut">
              <a:rPr lang="en-IN" smtClean="0"/>
              <a:t>22-03-2024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617720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97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442395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745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897352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5352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89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18137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151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8946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791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2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22-03-2024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1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4673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22-03-2024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45017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22-03-2024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98729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B3E247-EFF9-4801-AFBB-02330E0C61CE}" type="datetimeFigureOut">
              <a:rPr lang="en-IN" smtClean="0"/>
              <a:t>22-03-2024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21551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328122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22-03-2024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62018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B3E247-EFF9-4801-AFBB-02330E0C61CE}" type="datetimeFigureOut">
              <a:rPr lang="en-IN" smtClean="0"/>
              <a:t>22-03-2024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8558105-6467-4936-ABF2-FC6C87DE4E7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038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B3E247-EFF9-4801-AFBB-02330E0C61CE}" type="datetimeFigureOut">
              <a:rPr lang="en-IN" smtClean="0"/>
              <a:t>22-03-2024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11221478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2.xml"/><Relationship Id="rId7" Type="http://schemas.openxmlformats.org/officeDocument/2006/relationships/image" Target="../media/image13.jpe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 Id="rId5" Type="http://schemas.openxmlformats.org/officeDocument/2006/relationships/image" Target="../media/image20.emf"/><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207R1A05K0/dea-rnn-A-Hybrid-Deep-Learning-Approach-for-Cyberbullying-Detection-in-Twitter-Social-Media-Platf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8874/parchment-background-or-border-by-gerald_g-8874"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7CABF2-CBF3-39A3-3CBC-8C9C20FBE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7329" y="11500"/>
            <a:ext cx="1427215" cy="1070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MRGI Logo New2">
            <a:extLst>
              <a:ext uri="{FF2B5EF4-FFF2-40B4-BE49-F238E27FC236}">
                <a16:creationId xmlns:a16="http://schemas.microsoft.com/office/drawing/2014/main" id="{39A4009A-B5AB-4ED3-817C-66F37C5A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48" y="49119"/>
            <a:ext cx="1257300" cy="111667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0">
            <a:extLst>
              <a:ext uri="{FF2B5EF4-FFF2-40B4-BE49-F238E27FC236}">
                <a16:creationId xmlns:a16="http://schemas.microsoft.com/office/drawing/2014/main" id="{22E01DCA-A863-7C54-C2DD-31BC0100B91B}"/>
              </a:ext>
            </a:extLst>
          </p:cNvPr>
          <p:cNvSpPr>
            <a:spLocks noGrp="1"/>
          </p:cNvSpPr>
          <p:nvPr>
            <p:ph type="ctrTitle"/>
          </p:nvPr>
        </p:nvSpPr>
        <p:spPr>
          <a:xfrm>
            <a:off x="3017520" y="2514600"/>
            <a:ext cx="6697980" cy="1078522"/>
          </a:xfrm>
          <a:ln w="28575"/>
          <a:effectLst>
            <a:outerShdw blurRad="50800" dist="38100" dir="5400000" algn="t" rotWithShape="0">
              <a:prstClr val="black">
                <a:alpha val="40000"/>
              </a:prstClr>
            </a:outerShdw>
          </a:effectLst>
          <a:scene3d>
            <a:camera prst="obliqueBottomLeft"/>
            <a:lightRig rig="threePt" dir="t"/>
          </a:scene3d>
        </p:spPr>
        <p:txBody>
          <a:bodyPr>
            <a:normAutofit fontScale="90000"/>
          </a:bodyPr>
          <a:lstStyle/>
          <a:p>
            <a:pPr algn="l"/>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12" name="TextBox 11">
            <a:extLst>
              <a:ext uri="{FF2B5EF4-FFF2-40B4-BE49-F238E27FC236}">
                <a16:creationId xmlns:a16="http://schemas.microsoft.com/office/drawing/2014/main" id="{78768ED7-4A51-4DC5-641A-643D335F7BF6}"/>
              </a:ext>
            </a:extLst>
          </p:cNvPr>
          <p:cNvSpPr txBox="1"/>
          <p:nvPr/>
        </p:nvSpPr>
        <p:spPr>
          <a:xfrm>
            <a:off x="8328660" y="5741015"/>
            <a:ext cx="3642390" cy="923330"/>
          </a:xfrm>
          <a:prstGeom prst="rect">
            <a:avLst/>
          </a:prstGeom>
          <a:solidFill>
            <a:schemeClr val="bg2">
              <a:lumMod val="9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b="1" u="sng" dirty="0">
                <a:solidFill>
                  <a:srgbClr val="0070C0"/>
                </a:solidFill>
              </a:rPr>
              <a:t>UNDER THE GUIDANCE  OF:</a:t>
            </a:r>
          </a:p>
          <a:p>
            <a:r>
              <a:rPr lang="en-IN"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Dr.</a:t>
            </a:r>
            <a:r>
              <a:rPr lang="en-IN"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J. NARASIMHARAO</a:t>
            </a:r>
            <a:endParaRPr lang="en-IN" sz="1800"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solidFill>
                <a:srgbClr val="0070C0"/>
              </a:solidFill>
            </a:endParaRPr>
          </a:p>
        </p:txBody>
      </p:sp>
      <p:sp>
        <p:nvSpPr>
          <p:cNvPr id="2" name="Rectangle 1">
            <a:extLst>
              <a:ext uri="{FF2B5EF4-FFF2-40B4-BE49-F238E27FC236}">
                <a16:creationId xmlns:a16="http://schemas.microsoft.com/office/drawing/2014/main" id="{66FAE64C-5B37-3251-57B7-109A4C3A3E04}"/>
              </a:ext>
            </a:extLst>
          </p:cNvPr>
          <p:cNvSpPr/>
          <p:nvPr/>
        </p:nvSpPr>
        <p:spPr>
          <a:xfrm>
            <a:off x="3097162" y="11500"/>
            <a:ext cx="6154993" cy="1144253"/>
          </a:xfrm>
          <a:prstGeom prst="rect">
            <a:avLst/>
          </a:prstGeom>
          <a:ln>
            <a:solidFill>
              <a:schemeClr val="accent4"/>
            </a:solidFill>
          </a:ln>
          <a:effectLst>
            <a:outerShdw blurRad="44450" dist="27940" dir="5400000" algn="ctr">
              <a:srgbClr val="000000">
                <a:alpha val="32000"/>
              </a:srgbClr>
            </a:outerShdw>
          </a:effectLst>
          <a:scene3d>
            <a:camera prst="obliqueBottomLeft"/>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accent3">
                    <a:lumMod val="50000"/>
                  </a:schemeClr>
                </a:solidFill>
                <a:latin typeface="Arial Rounded MT Bold" panose="020F0704030504030204" pitchFamily="34" charset="0"/>
              </a:rPr>
              <a:t>CMR TECHNICAL CAMPUS</a:t>
            </a:r>
          </a:p>
          <a:p>
            <a:pPr algn="ctr"/>
            <a:r>
              <a:rPr lang="en-IN" sz="2400" dirty="0">
                <a:solidFill>
                  <a:schemeClr val="accent3">
                    <a:lumMod val="50000"/>
                  </a:schemeClr>
                </a:solidFill>
                <a:latin typeface="Arial Rounded MT Bold" panose="020F0704030504030204" pitchFamily="34" charset="0"/>
              </a:rPr>
              <a:t>UGC AUTONOMUS </a:t>
            </a:r>
          </a:p>
          <a:p>
            <a:pPr algn="ctr"/>
            <a:r>
              <a:rPr lang="en-IN" sz="2400" dirty="0">
                <a:solidFill>
                  <a:schemeClr val="accent3">
                    <a:lumMod val="50000"/>
                  </a:schemeClr>
                </a:solidFill>
                <a:latin typeface="Arial Rounded MT Bold" panose="020F0704030504030204" pitchFamily="34" charset="0"/>
              </a:rPr>
              <a:t>DEPARTMENT OF CSE</a:t>
            </a:r>
          </a:p>
        </p:txBody>
      </p:sp>
      <p:sp>
        <p:nvSpPr>
          <p:cNvPr id="10" name="Rectangle: Rounded Corners 9">
            <a:extLst>
              <a:ext uri="{FF2B5EF4-FFF2-40B4-BE49-F238E27FC236}">
                <a16:creationId xmlns:a16="http://schemas.microsoft.com/office/drawing/2014/main" id="{7F0CEF64-E1C2-CB28-EE02-466A59FAEC05}"/>
              </a:ext>
            </a:extLst>
          </p:cNvPr>
          <p:cNvSpPr/>
          <p:nvPr/>
        </p:nvSpPr>
        <p:spPr>
          <a:xfrm>
            <a:off x="2292145" y="2583947"/>
            <a:ext cx="7423355" cy="1553497"/>
          </a:xfrm>
          <a:prstGeom prst="roundRect">
            <a:avLst/>
          </a:prstGeom>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4" name="Title 10">
            <a:extLst>
              <a:ext uri="{FF2B5EF4-FFF2-40B4-BE49-F238E27FC236}">
                <a16:creationId xmlns:a16="http://schemas.microsoft.com/office/drawing/2014/main" id="{7E81F885-A6A0-878B-724E-EEE5AC284F55}"/>
              </a:ext>
            </a:extLst>
          </p:cNvPr>
          <p:cNvSpPr txBox="1">
            <a:spLocks/>
          </p:cNvSpPr>
          <p:nvPr/>
        </p:nvSpPr>
        <p:spPr>
          <a:xfrm>
            <a:off x="2384322" y="2061459"/>
            <a:ext cx="7423355" cy="2735081"/>
          </a:xfrm>
          <a:prstGeom prst="rect">
            <a:avLst/>
          </a:prstGeom>
          <a:ln w="28575"/>
          <a:effectLst>
            <a:outerShdw blurRad="50800" dist="38100" dir="5400000" algn="t" rotWithShape="0">
              <a:prstClr val="black">
                <a:alpha val="40000"/>
              </a:prstClr>
            </a:outerShdw>
          </a:effectLst>
          <a:scene3d>
            <a:camera prst="obliqueBottomLeft"/>
            <a:lightRig rig="threePt" dir="t"/>
          </a:scene3d>
        </p:spPr>
        <p:txBody>
          <a:bodyPr vert="horz" lIns="91440" tIns="45720" rIns="91440" bIns="45720" rtlCol="0" anchor="b">
            <a:normAutofit fontScale="97500" lnSpcReduction="10000"/>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700" b="1" dirty="0">
                <a:latin typeface="Century Schoolbook" panose="02040604050505020304" pitchFamily="18" charset="0"/>
                <a:ea typeface="Times New Roman" panose="02020603050405020304" pitchFamily="18" charset="0"/>
                <a:cs typeface="Times New Roman" panose="02020603050405020304" pitchFamily="18" charset="0"/>
              </a:rPr>
              <a:t>                   </a:t>
            </a:r>
            <a:r>
              <a:rPr lang="en-US" sz="2100" b="1" dirty="0">
                <a:latin typeface="Century Schoolbook" panose="02040604050505020304" pitchFamily="18" charset="0"/>
                <a:ea typeface="Times New Roman" panose="02020603050405020304" pitchFamily="18" charset="0"/>
                <a:cs typeface="Times New Roman" panose="02020603050405020304" pitchFamily="18" charset="0"/>
              </a:rPr>
              <a:t>A MAJOR PROJECT ON</a:t>
            </a:r>
            <a:endParaRPr lang="en-US" sz="2700" b="1" dirty="0">
              <a:latin typeface="Century Schoolbook" panose="02040604050505020304" pitchFamily="18" charset="0"/>
              <a:ea typeface="Times New Roman" panose="02020603050405020304" pitchFamily="18" charset="0"/>
              <a:cs typeface="Times New Roman" panose="02020603050405020304" pitchFamily="18" charset="0"/>
            </a:endParaRPr>
          </a:p>
          <a:p>
            <a:pPr algn="l"/>
            <a:endParaRPr lang="en-US" sz="2700" b="1" dirty="0">
              <a:latin typeface="Century Schoolbook" panose="02040604050505020304" pitchFamily="18" charset="0"/>
              <a:ea typeface="Times New Roman" panose="02020603050405020304" pitchFamily="18" charset="0"/>
              <a:cs typeface="Times New Roman" panose="02020603050405020304" pitchFamily="18" charset="0"/>
            </a:endParaRPr>
          </a:p>
          <a:p>
            <a:r>
              <a:rPr lang="en-US" sz="2700" b="1" dirty="0">
                <a:latin typeface="Times New Roman" panose="02020603050405020304" pitchFamily="18" charset="0"/>
                <a:ea typeface="Times New Roman" panose="02020603050405020304" pitchFamily="18" charset="0"/>
                <a:cs typeface="Times New Roman" panose="02020603050405020304" pitchFamily="18" charset="0"/>
              </a:rPr>
              <a:t>DEA-RNN A Hybrid Deep Learning Approach for Cyberbullying Detection in Twitter Social Media Platform</a:t>
            </a:r>
            <a:br>
              <a:rPr lang="en-IN" sz="1800" dirty="0">
                <a:latin typeface="Matura MT Script Capitals" panose="03020802060602070202" pitchFamily="66" charset="0"/>
                <a:ea typeface="Times New Roman" panose="02020603050405020304" pitchFamily="18" charset="0"/>
                <a:cs typeface="Times New Roman" panose="02020603050405020304" pitchFamily="18" charset="0"/>
              </a:rPr>
            </a:br>
            <a:endParaRPr lang="en-IN" dirty="0">
              <a:latin typeface="Matura MT Script Capitals" panose="03020802060602070202" pitchFamily="66" charset="0"/>
            </a:endParaRPr>
          </a:p>
        </p:txBody>
      </p:sp>
      <p:sp>
        <p:nvSpPr>
          <p:cNvPr id="13" name="Subtitle 7">
            <a:extLst>
              <a:ext uri="{FF2B5EF4-FFF2-40B4-BE49-F238E27FC236}">
                <a16:creationId xmlns:a16="http://schemas.microsoft.com/office/drawing/2014/main" id="{37ECF046-942A-AD59-F7F1-2E5D6E4BAFBE}"/>
              </a:ext>
            </a:extLst>
          </p:cNvPr>
          <p:cNvSpPr txBox="1">
            <a:spLocks/>
          </p:cNvSpPr>
          <p:nvPr/>
        </p:nvSpPr>
        <p:spPr>
          <a:xfrm>
            <a:off x="0" y="5376291"/>
            <a:ext cx="4247534" cy="1432590"/>
          </a:xfrm>
          <a:custGeom>
            <a:avLst/>
            <a:gdLst>
              <a:gd name="connsiteX0" fmla="*/ 0 w 4247534"/>
              <a:gd name="connsiteY0" fmla="*/ 0 h 1432590"/>
              <a:gd name="connsiteX1" fmla="*/ 488466 w 4247534"/>
              <a:gd name="connsiteY1" fmla="*/ 0 h 1432590"/>
              <a:gd name="connsiteX2" fmla="*/ 1061884 w 4247534"/>
              <a:gd name="connsiteY2" fmla="*/ 0 h 1432590"/>
              <a:gd name="connsiteX3" fmla="*/ 1465399 w 4247534"/>
              <a:gd name="connsiteY3" fmla="*/ 0 h 1432590"/>
              <a:gd name="connsiteX4" fmla="*/ 2038816 w 4247534"/>
              <a:gd name="connsiteY4" fmla="*/ 0 h 1432590"/>
              <a:gd name="connsiteX5" fmla="*/ 2442332 w 4247534"/>
              <a:gd name="connsiteY5" fmla="*/ 0 h 1432590"/>
              <a:gd name="connsiteX6" fmla="*/ 2930798 w 4247534"/>
              <a:gd name="connsiteY6" fmla="*/ 0 h 1432590"/>
              <a:gd name="connsiteX7" fmla="*/ 3419265 w 4247534"/>
              <a:gd name="connsiteY7" fmla="*/ 0 h 1432590"/>
              <a:gd name="connsiteX8" fmla="*/ 4247534 w 4247534"/>
              <a:gd name="connsiteY8" fmla="*/ 0 h 1432590"/>
              <a:gd name="connsiteX9" fmla="*/ 4247534 w 4247534"/>
              <a:gd name="connsiteY9" fmla="*/ 463204 h 1432590"/>
              <a:gd name="connsiteX10" fmla="*/ 4247534 w 4247534"/>
              <a:gd name="connsiteY10" fmla="*/ 897756 h 1432590"/>
              <a:gd name="connsiteX11" fmla="*/ 4247534 w 4247534"/>
              <a:gd name="connsiteY11" fmla="*/ 1432590 h 1432590"/>
              <a:gd name="connsiteX12" fmla="*/ 3674117 w 4247534"/>
              <a:gd name="connsiteY12" fmla="*/ 1432590 h 1432590"/>
              <a:gd name="connsiteX13" fmla="*/ 3228126 w 4247534"/>
              <a:gd name="connsiteY13" fmla="*/ 1432590 h 1432590"/>
              <a:gd name="connsiteX14" fmla="*/ 2824610 w 4247534"/>
              <a:gd name="connsiteY14" fmla="*/ 1432590 h 1432590"/>
              <a:gd name="connsiteX15" fmla="*/ 2293668 w 4247534"/>
              <a:gd name="connsiteY15" fmla="*/ 1432590 h 1432590"/>
              <a:gd name="connsiteX16" fmla="*/ 1720251 w 4247534"/>
              <a:gd name="connsiteY16" fmla="*/ 1432590 h 1432590"/>
              <a:gd name="connsiteX17" fmla="*/ 1316736 w 4247534"/>
              <a:gd name="connsiteY17" fmla="*/ 1432590 h 1432590"/>
              <a:gd name="connsiteX18" fmla="*/ 700843 w 4247534"/>
              <a:gd name="connsiteY18" fmla="*/ 1432590 h 1432590"/>
              <a:gd name="connsiteX19" fmla="*/ 0 w 4247534"/>
              <a:gd name="connsiteY19" fmla="*/ 1432590 h 1432590"/>
              <a:gd name="connsiteX20" fmla="*/ 0 w 4247534"/>
              <a:gd name="connsiteY20" fmla="*/ 969386 h 1432590"/>
              <a:gd name="connsiteX21" fmla="*/ 0 w 4247534"/>
              <a:gd name="connsiteY21" fmla="*/ 534834 h 1432590"/>
              <a:gd name="connsiteX22" fmla="*/ 0 w 4247534"/>
              <a:gd name="connsiteY22" fmla="*/ 0 h 14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7534" h="1432590" fill="none" extrusionOk="0">
                <a:moveTo>
                  <a:pt x="0" y="0"/>
                </a:moveTo>
                <a:cubicBezTo>
                  <a:pt x="149268" y="-23879"/>
                  <a:pt x="251041" y="24963"/>
                  <a:pt x="488466" y="0"/>
                </a:cubicBezTo>
                <a:cubicBezTo>
                  <a:pt x="725891" y="-24963"/>
                  <a:pt x="862412" y="1289"/>
                  <a:pt x="1061884" y="0"/>
                </a:cubicBezTo>
                <a:cubicBezTo>
                  <a:pt x="1261356" y="-1289"/>
                  <a:pt x="1297979" y="12139"/>
                  <a:pt x="1465399" y="0"/>
                </a:cubicBezTo>
                <a:cubicBezTo>
                  <a:pt x="1632820" y="-12139"/>
                  <a:pt x="1917709" y="58557"/>
                  <a:pt x="2038816" y="0"/>
                </a:cubicBezTo>
                <a:cubicBezTo>
                  <a:pt x="2159923" y="-58557"/>
                  <a:pt x="2288464" y="5222"/>
                  <a:pt x="2442332" y="0"/>
                </a:cubicBezTo>
                <a:cubicBezTo>
                  <a:pt x="2596200" y="-5222"/>
                  <a:pt x="2766652" y="37287"/>
                  <a:pt x="2930798" y="0"/>
                </a:cubicBezTo>
                <a:cubicBezTo>
                  <a:pt x="3094944" y="-37287"/>
                  <a:pt x="3239047" y="53321"/>
                  <a:pt x="3419265" y="0"/>
                </a:cubicBezTo>
                <a:cubicBezTo>
                  <a:pt x="3599483" y="-53321"/>
                  <a:pt x="4051559" y="1106"/>
                  <a:pt x="4247534" y="0"/>
                </a:cubicBezTo>
                <a:cubicBezTo>
                  <a:pt x="4250039" y="175737"/>
                  <a:pt x="4202346" y="305015"/>
                  <a:pt x="4247534" y="463204"/>
                </a:cubicBezTo>
                <a:cubicBezTo>
                  <a:pt x="4292722" y="621393"/>
                  <a:pt x="4227045" y="764426"/>
                  <a:pt x="4247534" y="897756"/>
                </a:cubicBezTo>
                <a:cubicBezTo>
                  <a:pt x="4268023" y="1031086"/>
                  <a:pt x="4202245" y="1252147"/>
                  <a:pt x="4247534" y="1432590"/>
                </a:cubicBezTo>
                <a:cubicBezTo>
                  <a:pt x="4120945" y="1443770"/>
                  <a:pt x="3852672" y="1391358"/>
                  <a:pt x="3674117" y="1432590"/>
                </a:cubicBezTo>
                <a:cubicBezTo>
                  <a:pt x="3495562" y="1473822"/>
                  <a:pt x="3416500" y="1400461"/>
                  <a:pt x="3228126" y="1432590"/>
                </a:cubicBezTo>
                <a:cubicBezTo>
                  <a:pt x="3039752" y="1464719"/>
                  <a:pt x="2930411" y="1431448"/>
                  <a:pt x="2824610" y="1432590"/>
                </a:cubicBezTo>
                <a:cubicBezTo>
                  <a:pt x="2718809" y="1433732"/>
                  <a:pt x="2530948" y="1377352"/>
                  <a:pt x="2293668" y="1432590"/>
                </a:cubicBezTo>
                <a:cubicBezTo>
                  <a:pt x="2056388" y="1487828"/>
                  <a:pt x="1915404" y="1381700"/>
                  <a:pt x="1720251" y="1432590"/>
                </a:cubicBezTo>
                <a:cubicBezTo>
                  <a:pt x="1525098" y="1483480"/>
                  <a:pt x="1480483" y="1428912"/>
                  <a:pt x="1316736" y="1432590"/>
                </a:cubicBezTo>
                <a:cubicBezTo>
                  <a:pt x="1152989" y="1436268"/>
                  <a:pt x="905367" y="1431180"/>
                  <a:pt x="700843" y="1432590"/>
                </a:cubicBezTo>
                <a:cubicBezTo>
                  <a:pt x="496319" y="1434000"/>
                  <a:pt x="198423" y="1408348"/>
                  <a:pt x="0" y="1432590"/>
                </a:cubicBezTo>
                <a:cubicBezTo>
                  <a:pt x="-51001" y="1277641"/>
                  <a:pt x="5744" y="1158363"/>
                  <a:pt x="0" y="969386"/>
                </a:cubicBezTo>
                <a:cubicBezTo>
                  <a:pt x="-5744" y="780409"/>
                  <a:pt x="31681" y="725780"/>
                  <a:pt x="0" y="534834"/>
                </a:cubicBezTo>
                <a:cubicBezTo>
                  <a:pt x="-31681" y="343888"/>
                  <a:pt x="52198" y="217798"/>
                  <a:pt x="0" y="0"/>
                </a:cubicBezTo>
                <a:close/>
              </a:path>
              <a:path w="4247534" h="1432590" stroke="0" extrusionOk="0">
                <a:moveTo>
                  <a:pt x="0" y="0"/>
                </a:moveTo>
                <a:cubicBezTo>
                  <a:pt x="139506" y="-7133"/>
                  <a:pt x="208042" y="46736"/>
                  <a:pt x="403516" y="0"/>
                </a:cubicBezTo>
                <a:cubicBezTo>
                  <a:pt x="598990" y="-46736"/>
                  <a:pt x="710570" y="50702"/>
                  <a:pt x="849507" y="0"/>
                </a:cubicBezTo>
                <a:cubicBezTo>
                  <a:pt x="988444" y="-50702"/>
                  <a:pt x="1063833" y="11554"/>
                  <a:pt x="1253023" y="0"/>
                </a:cubicBezTo>
                <a:cubicBezTo>
                  <a:pt x="1442213" y="-11554"/>
                  <a:pt x="1521565" y="25449"/>
                  <a:pt x="1741489" y="0"/>
                </a:cubicBezTo>
                <a:cubicBezTo>
                  <a:pt x="1961413" y="-25449"/>
                  <a:pt x="2179897" y="67369"/>
                  <a:pt x="2314906" y="0"/>
                </a:cubicBezTo>
                <a:cubicBezTo>
                  <a:pt x="2449915" y="-67369"/>
                  <a:pt x="2575828" y="43174"/>
                  <a:pt x="2803372" y="0"/>
                </a:cubicBezTo>
                <a:cubicBezTo>
                  <a:pt x="3030916" y="-43174"/>
                  <a:pt x="3206960" y="24999"/>
                  <a:pt x="3376790" y="0"/>
                </a:cubicBezTo>
                <a:cubicBezTo>
                  <a:pt x="3546620" y="-24999"/>
                  <a:pt x="3973674" y="35123"/>
                  <a:pt x="4247534" y="0"/>
                </a:cubicBezTo>
                <a:cubicBezTo>
                  <a:pt x="4297457" y="225158"/>
                  <a:pt x="4202317" y="327816"/>
                  <a:pt x="4247534" y="477530"/>
                </a:cubicBezTo>
                <a:cubicBezTo>
                  <a:pt x="4292751" y="627244"/>
                  <a:pt x="4202619" y="838273"/>
                  <a:pt x="4247534" y="969386"/>
                </a:cubicBezTo>
                <a:cubicBezTo>
                  <a:pt x="4292449" y="1100499"/>
                  <a:pt x="4213676" y="1270055"/>
                  <a:pt x="4247534" y="1432590"/>
                </a:cubicBezTo>
                <a:cubicBezTo>
                  <a:pt x="4110239" y="1450954"/>
                  <a:pt x="3936508" y="1379413"/>
                  <a:pt x="3674117" y="1432590"/>
                </a:cubicBezTo>
                <a:cubicBezTo>
                  <a:pt x="3411726" y="1485767"/>
                  <a:pt x="3326527" y="1366727"/>
                  <a:pt x="3100700" y="1432590"/>
                </a:cubicBezTo>
                <a:cubicBezTo>
                  <a:pt x="2874873" y="1498453"/>
                  <a:pt x="2724748" y="1419789"/>
                  <a:pt x="2612233" y="1432590"/>
                </a:cubicBezTo>
                <a:cubicBezTo>
                  <a:pt x="2499718" y="1445391"/>
                  <a:pt x="2341180" y="1411996"/>
                  <a:pt x="2081292" y="1432590"/>
                </a:cubicBezTo>
                <a:cubicBezTo>
                  <a:pt x="1821404" y="1453184"/>
                  <a:pt x="1833805" y="1392805"/>
                  <a:pt x="1635301" y="1432590"/>
                </a:cubicBezTo>
                <a:cubicBezTo>
                  <a:pt x="1436797" y="1472375"/>
                  <a:pt x="1275950" y="1383219"/>
                  <a:pt x="1146834" y="1432590"/>
                </a:cubicBezTo>
                <a:cubicBezTo>
                  <a:pt x="1017718" y="1481961"/>
                  <a:pt x="883191" y="1399233"/>
                  <a:pt x="743318" y="1432590"/>
                </a:cubicBezTo>
                <a:cubicBezTo>
                  <a:pt x="603445" y="1465947"/>
                  <a:pt x="204102" y="1376735"/>
                  <a:pt x="0" y="1432590"/>
                </a:cubicBezTo>
                <a:cubicBezTo>
                  <a:pt x="-44155" y="1309259"/>
                  <a:pt x="18443" y="1053998"/>
                  <a:pt x="0" y="940734"/>
                </a:cubicBezTo>
                <a:cubicBezTo>
                  <a:pt x="-18443" y="827470"/>
                  <a:pt x="34760" y="660235"/>
                  <a:pt x="0" y="463204"/>
                </a:cubicBezTo>
                <a:cubicBezTo>
                  <a:pt x="-34760" y="266173"/>
                  <a:pt x="51857" y="211167"/>
                  <a:pt x="0" y="0"/>
                </a:cubicBezTo>
                <a:close/>
              </a:path>
            </a:pathLst>
          </a:custGeom>
          <a:solidFill>
            <a:schemeClr val="accent4">
              <a:lumMod val="40000"/>
              <a:lumOff val="60000"/>
            </a:schemeClr>
          </a:solidFill>
          <a:ln>
            <a:solidFill>
              <a:schemeClr val="tx1"/>
            </a:solidFill>
            <a:extLst>
              <a:ext uri="{C807C97D-BFC1-408E-A445-0C87EB9F89A2}">
                <ask:lineSketchStyleProps xmlns:ask="http://schemas.microsoft.com/office/drawing/2018/sketchyshapes" sd="2543036545">
                  <a:prstGeom prst="rect">
                    <a:avLst/>
                  </a:prstGeom>
                  <ask:type>
                    <ask:lineSketchScribble/>
                  </ask:type>
                </ask:lineSketchStyleProps>
              </a:ext>
            </a:extLst>
          </a:ln>
        </p:spPr>
        <p:txBody>
          <a:bodyPr vert="horz" lIns="91440" tIns="45720" rIns="91440" bIns="45720" rtlCol="0" anchor="t">
            <a:normAutofit fontScale="62500" lnSpcReduction="2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l"/>
            <a:r>
              <a:rPr lang="en-IN" b="1" dirty="0">
                <a:solidFill>
                  <a:schemeClr val="tx2"/>
                </a:solidFill>
                <a:latin typeface="Arial Rounded MT Bold" panose="020F0704030504030204" pitchFamily="34" charset="0"/>
              </a:rPr>
              <a:t>PRESENTED</a:t>
            </a:r>
            <a:r>
              <a:rPr lang="en-IN" dirty="0">
                <a:solidFill>
                  <a:schemeClr val="tx2"/>
                </a:solidFill>
                <a:latin typeface="Arial Rounded MT Bold" panose="020F0704030504030204" pitchFamily="34" charset="0"/>
              </a:rPr>
              <a:t> </a:t>
            </a:r>
            <a:r>
              <a:rPr lang="en-IN" b="1" dirty="0">
                <a:solidFill>
                  <a:schemeClr val="tx2"/>
                </a:solidFill>
                <a:latin typeface="Arial Rounded MT Bold" panose="020F0704030504030204" pitchFamily="34" charset="0"/>
              </a:rPr>
              <a:t>BY</a:t>
            </a:r>
            <a:r>
              <a:rPr lang="en-IN" dirty="0">
                <a:solidFill>
                  <a:schemeClr val="tx2"/>
                </a:solidFill>
              </a:rPr>
              <a:t>:</a:t>
            </a:r>
          </a:p>
          <a:p>
            <a:pPr algn="l"/>
            <a:r>
              <a:rPr lang="en-IN" dirty="0">
                <a:latin typeface="Stencil" panose="040409050D0802020404" pitchFamily="82" charset="0"/>
              </a:rPr>
              <a:t> </a:t>
            </a:r>
            <a:r>
              <a:rPr lang="en-IN" dirty="0">
                <a:solidFill>
                  <a:schemeClr val="tx2"/>
                </a:solidFill>
                <a:latin typeface="Stencil" panose="040409050D0802020404" pitchFamily="82" charset="0"/>
              </a:rPr>
              <a:t>1. </a:t>
            </a:r>
            <a:r>
              <a:rPr lang="en-IN" dirty="0">
                <a:solidFill>
                  <a:schemeClr val="tx2"/>
                </a:solidFill>
                <a:latin typeface="Arial Rounded MT Bold" panose="020F0704030504030204" pitchFamily="34" charset="0"/>
              </a:rPr>
              <a:t>NAME</a:t>
            </a:r>
            <a:r>
              <a:rPr lang="en-IN" dirty="0">
                <a:solidFill>
                  <a:schemeClr val="tx2"/>
                </a:solidFill>
                <a:latin typeface="Stencil" panose="040409050D0802020404" pitchFamily="82" charset="0"/>
              </a:rPr>
              <a:t> </a:t>
            </a:r>
            <a:r>
              <a:rPr lang="en-IN" dirty="0">
                <a:solidFill>
                  <a:schemeClr val="tx2"/>
                </a:solidFill>
              </a:rPr>
              <a:t>     :  BATHULA PRAVALIKA</a:t>
            </a:r>
          </a:p>
          <a:p>
            <a:pPr algn="l"/>
            <a:r>
              <a:rPr lang="en-IN" dirty="0">
                <a:solidFill>
                  <a:schemeClr val="tx2"/>
                </a:solidFill>
                <a:latin typeface="Stencil" panose="040409050D0802020404" pitchFamily="82" charset="0"/>
              </a:rPr>
              <a:t>      </a:t>
            </a:r>
            <a:r>
              <a:rPr lang="en-IN" dirty="0">
                <a:solidFill>
                  <a:schemeClr val="tx2"/>
                </a:solidFill>
                <a:latin typeface="Arial Rounded MT Bold" panose="020F0704030504030204" pitchFamily="34" charset="0"/>
              </a:rPr>
              <a:t>ROLLNO</a:t>
            </a:r>
            <a:r>
              <a:rPr lang="en-IN" dirty="0">
                <a:solidFill>
                  <a:schemeClr val="tx2"/>
                </a:solidFill>
              </a:rPr>
              <a:t>  :  207R1A05K0</a:t>
            </a:r>
          </a:p>
          <a:p>
            <a:pPr algn="l"/>
            <a:r>
              <a:rPr lang="en-IN" dirty="0">
                <a:solidFill>
                  <a:schemeClr val="tx2"/>
                </a:solidFill>
                <a:latin typeface="Stencil" panose="040409050D0802020404" pitchFamily="82" charset="0"/>
              </a:rPr>
              <a:t> 2. </a:t>
            </a:r>
            <a:r>
              <a:rPr lang="en-IN" dirty="0">
                <a:solidFill>
                  <a:schemeClr val="tx2"/>
                </a:solidFill>
                <a:latin typeface="Arial Rounded MT Bold" panose="020F0704030504030204" pitchFamily="34" charset="0"/>
              </a:rPr>
              <a:t>NAME</a:t>
            </a:r>
            <a:r>
              <a:rPr lang="en-IN" dirty="0">
                <a:solidFill>
                  <a:schemeClr val="tx2"/>
                </a:solidFill>
              </a:rPr>
              <a:t>      :  MOHAMMED MUBEEN</a:t>
            </a:r>
          </a:p>
          <a:p>
            <a:pPr algn="l"/>
            <a:r>
              <a:rPr lang="en-IN" dirty="0">
                <a:solidFill>
                  <a:schemeClr val="tx2"/>
                </a:solidFill>
                <a:latin typeface="Stencil" panose="040409050D0802020404" pitchFamily="82" charset="0"/>
              </a:rPr>
              <a:t>      </a:t>
            </a:r>
            <a:r>
              <a:rPr lang="en-IN" dirty="0">
                <a:solidFill>
                  <a:schemeClr val="tx2"/>
                </a:solidFill>
                <a:latin typeface="Arial Rounded MT Bold" panose="020F0704030504030204" pitchFamily="34" charset="0"/>
              </a:rPr>
              <a:t>ROLLNO</a:t>
            </a:r>
            <a:r>
              <a:rPr lang="en-IN" dirty="0">
                <a:solidFill>
                  <a:schemeClr val="tx2"/>
                </a:solidFill>
              </a:rPr>
              <a:t>  :  207R1A05M3</a:t>
            </a:r>
          </a:p>
          <a:p>
            <a:pPr algn="l"/>
            <a:endParaRPr lang="en-IN" dirty="0"/>
          </a:p>
        </p:txBody>
      </p:sp>
    </p:spTree>
    <p:extLst>
      <p:ext uri="{BB962C8B-B14F-4D97-AF65-F5344CB8AC3E}">
        <p14:creationId xmlns:p14="http://schemas.microsoft.com/office/powerpoint/2010/main" val="240946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09560F6-8A36-492D-60BC-33B39EE506DC}"/>
              </a:ext>
            </a:extLst>
          </p:cNvPr>
          <p:cNvGraphicFramePr/>
          <p:nvPr>
            <p:extLst>
              <p:ext uri="{D42A27DB-BD31-4B8C-83A1-F6EECF244321}">
                <p14:modId xmlns:p14="http://schemas.microsoft.com/office/powerpoint/2010/main" val="3793809202"/>
              </p:ext>
            </p:extLst>
          </p:nvPr>
        </p:nvGraphicFramePr>
        <p:xfrm>
          <a:off x="3507129" y="821803"/>
          <a:ext cx="8221449" cy="5602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1AD8CF4F-4B60-A52F-330F-61966A59346A}"/>
              </a:ext>
            </a:extLst>
          </p:cNvPr>
          <p:cNvSpPr/>
          <p:nvPr/>
        </p:nvSpPr>
        <p:spPr>
          <a:xfrm>
            <a:off x="798652" y="2416980"/>
            <a:ext cx="2708476" cy="1736203"/>
          </a:xfrm>
          <a:prstGeom prst="roundRect">
            <a:avLst/>
          </a:prstGeom>
          <a:blipFill>
            <a:blip r:embed="rId7"/>
            <a:tile tx="0" ty="0" sx="100000" sy="100000" flip="none" algn="tl"/>
          </a:blip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t>NOVALITY OF PROJECT</a:t>
            </a:r>
          </a:p>
        </p:txBody>
      </p:sp>
      <p:cxnSp>
        <p:nvCxnSpPr>
          <p:cNvPr id="5" name="Straight Arrow Connector 4">
            <a:extLst>
              <a:ext uri="{FF2B5EF4-FFF2-40B4-BE49-F238E27FC236}">
                <a16:creationId xmlns:a16="http://schemas.microsoft.com/office/drawing/2014/main" id="{16804F25-F861-B82D-91C4-0E2A2BFF0081}"/>
              </a:ext>
            </a:extLst>
          </p:cNvPr>
          <p:cNvCxnSpPr/>
          <p:nvPr/>
        </p:nvCxnSpPr>
        <p:spPr>
          <a:xfrm>
            <a:off x="3636579" y="3058511"/>
            <a:ext cx="91439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 name="Rectangle: Rounded Corners 5">
            <a:extLst>
              <a:ext uri="{FF2B5EF4-FFF2-40B4-BE49-F238E27FC236}">
                <a16:creationId xmlns:a16="http://schemas.microsoft.com/office/drawing/2014/main" id="{17794F02-F341-C754-24DA-F5CDBB118E56}"/>
              </a:ext>
            </a:extLst>
          </p:cNvPr>
          <p:cNvSpPr/>
          <p:nvPr/>
        </p:nvSpPr>
        <p:spPr>
          <a:xfrm>
            <a:off x="4501208" y="1178261"/>
            <a:ext cx="6892140" cy="4847294"/>
          </a:xfrm>
          <a:prstGeom prst="roundRect">
            <a:avLst>
              <a:gd name="adj" fmla="val 2446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b="0" i="0" dirty="0">
              <a:solidFill>
                <a:srgbClr val="0D0D0D"/>
              </a:solidFill>
              <a:effectLst/>
              <a:latin typeface="Söhne"/>
            </a:endParaRPr>
          </a:p>
          <a:p>
            <a:pPr algn="l"/>
            <a:endParaRPr lang="en-US" sz="1600" dirty="0">
              <a:solidFill>
                <a:srgbClr val="0D0D0D"/>
              </a:solidFill>
              <a:latin typeface="Söhne"/>
            </a:endParaRPr>
          </a:p>
          <a:p>
            <a:pPr algn="l"/>
            <a:endParaRPr lang="en-US" sz="1600" b="0" i="0" dirty="0">
              <a:solidFill>
                <a:srgbClr val="0D0D0D"/>
              </a:solidFill>
              <a:effectLst/>
              <a:latin typeface="Söhne"/>
            </a:endParaRPr>
          </a:p>
          <a:p>
            <a:pPr algn="l"/>
            <a:endParaRPr lang="en-US" sz="1600" dirty="0">
              <a:solidFill>
                <a:srgbClr val="0D0D0D"/>
              </a:solidFill>
              <a:latin typeface="Söhne"/>
            </a:endParaRPr>
          </a:p>
          <a:p>
            <a:pPr algn="l"/>
            <a:endParaRPr lang="en-US" sz="1600" b="0" i="0" dirty="0">
              <a:solidFill>
                <a:srgbClr val="0D0D0D"/>
              </a:solidFill>
              <a:effectLst/>
              <a:latin typeface="Söhne"/>
            </a:endParaRPr>
          </a:p>
          <a:p>
            <a:pPr algn="l"/>
            <a:r>
              <a:rPr lang="en-US" sz="1600" dirty="0">
                <a:solidFill>
                  <a:srgbClr val="0D0D0D"/>
                </a:solidFill>
                <a:latin typeface="Times New Roman" panose="02020603050405020304" pitchFamily="18" charset="0"/>
                <a:cs typeface="Times New Roman" panose="02020603050405020304" pitchFamily="18" charset="0"/>
              </a:rPr>
              <a:t>T</a:t>
            </a:r>
            <a:r>
              <a:rPr lang="en-US" sz="1600" b="0" i="0" dirty="0">
                <a:solidFill>
                  <a:srgbClr val="0D0D0D"/>
                </a:solidFill>
                <a:effectLst/>
                <a:latin typeface="Times New Roman" panose="02020603050405020304" pitchFamily="18" charset="0"/>
                <a:cs typeface="Times New Roman" panose="02020603050405020304" pitchFamily="18" charset="0"/>
              </a:rPr>
              <a:t>he DEA-RNN project innovates by combining advanced technologies, optimizing algorithms, introducing new evaluation datasets, and prioritizing efficiency in cyberbullying detection on the Twitter social media platform.</a:t>
            </a:r>
          </a:p>
          <a:p>
            <a:pPr algn="l">
              <a:buFont typeface="+mj-lt"/>
              <a:buAutoNum type="arabicPeriod"/>
            </a:pPr>
            <a:r>
              <a:rPr lang="en-IN" sz="1600" b="1" i="0" dirty="0">
                <a:solidFill>
                  <a:srgbClr val="0D0D0D"/>
                </a:solidFill>
                <a:effectLst/>
                <a:latin typeface="Times New Roman" panose="02020603050405020304" pitchFamily="18" charset="0"/>
                <a:cs typeface="Times New Roman" panose="02020603050405020304" pitchFamily="18" charset="0"/>
              </a:rPr>
              <a:t>Hybrid Approach:</a:t>
            </a:r>
            <a:r>
              <a:rPr lang="en-IN" sz="1600" b="0" i="0" dirty="0">
                <a:solidFill>
                  <a:srgbClr val="0D0D0D"/>
                </a:solidFill>
                <a:effectLst/>
                <a:latin typeface="Times New Roman" panose="02020603050405020304" pitchFamily="18" charset="0"/>
                <a:cs typeface="Times New Roman" panose="02020603050405020304" pitchFamily="18" charset="0"/>
              </a:rPr>
              <a:t> Combining RNN and DEA for advanced cyberbullying detection on Twitter.</a:t>
            </a:r>
          </a:p>
          <a:p>
            <a:pPr algn="l">
              <a:buFont typeface="+mj-lt"/>
              <a:buAutoNum type="arabicPeriod"/>
            </a:pPr>
            <a:r>
              <a:rPr lang="en-IN" sz="1600" b="1" i="0" dirty="0">
                <a:solidFill>
                  <a:srgbClr val="0D0D0D"/>
                </a:solidFill>
                <a:effectLst/>
                <a:latin typeface="Times New Roman" panose="02020603050405020304" pitchFamily="18" charset="0"/>
                <a:cs typeface="Times New Roman" panose="02020603050405020304" pitchFamily="18" charset="0"/>
              </a:rPr>
              <a:t>Optimized Model:</a:t>
            </a:r>
            <a:r>
              <a:rPr lang="en-IN" sz="1600" b="0" i="0" dirty="0">
                <a:solidFill>
                  <a:srgbClr val="0D0D0D"/>
                </a:solidFill>
                <a:effectLst/>
                <a:latin typeface="Times New Roman" panose="02020603050405020304" pitchFamily="18" charset="0"/>
                <a:cs typeface="Times New Roman" panose="02020603050405020304" pitchFamily="18" charset="0"/>
              </a:rPr>
              <a:t> Fine-tuned DEA algorithm for enhanced performance.</a:t>
            </a:r>
          </a:p>
          <a:p>
            <a:pPr algn="l">
              <a:buFont typeface="+mj-lt"/>
              <a:buAutoNum type="arabicPeriod"/>
            </a:pPr>
            <a:r>
              <a:rPr lang="en-IN" sz="1600" b="1" i="0" dirty="0">
                <a:solidFill>
                  <a:srgbClr val="0D0D0D"/>
                </a:solidFill>
                <a:effectLst/>
                <a:latin typeface="Times New Roman" panose="02020603050405020304" pitchFamily="18" charset="0"/>
                <a:cs typeface="Times New Roman" panose="02020603050405020304" pitchFamily="18" charset="0"/>
              </a:rPr>
              <a:t>Improved Classification:</a:t>
            </a:r>
            <a:r>
              <a:rPr lang="en-IN" sz="1600" b="0" i="0" dirty="0">
                <a:solidFill>
                  <a:srgbClr val="0D0D0D"/>
                </a:solidFill>
                <a:effectLst/>
                <a:latin typeface="Times New Roman" panose="02020603050405020304" pitchFamily="18" charset="0"/>
                <a:cs typeface="Times New Roman" panose="02020603050405020304" pitchFamily="18" charset="0"/>
              </a:rPr>
              <a:t> Integration with RNN leads to better tweet categorization.</a:t>
            </a:r>
          </a:p>
          <a:p>
            <a:pPr algn="l">
              <a:buFont typeface="+mj-lt"/>
              <a:buAutoNum type="arabicPeriod"/>
            </a:pPr>
            <a:r>
              <a:rPr lang="en-IN" sz="1600" b="1" i="0" dirty="0">
                <a:solidFill>
                  <a:srgbClr val="0D0D0D"/>
                </a:solidFill>
                <a:effectLst/>
                <a:latin typeface="Times New Roman" panose="02020603050405020304" pitchFamily="18" charset="0"/>
                <a:cs typeface="Times New Roman" panose="02020603050405020304" pitchFamily="18" charset="0"/>
              </a:rPr>
              <a:t>New Dataset:</a:t>
            </a:r>
            <a:r>
              <a:rPr lang="en-IN" sz="1600" b="0" i="0" dirty="0">
                <a:solidFill>
                  <a:srgbClr val="0D0D0D"/>
                </a:solidFill>
                <a:effectLst/>
                <a:latin typeface="Times New Roman" panose="02020603050405020304" pitchFamily="18" charset="0"/>
                <a:cs typeface="Times New Roman" panose="02020603050405020304" pitchFamily="18" charset="0"/>
              </a:rPr>
              <a:t> Testing on a fresh dataset for realistic evaluations.</a:t>
            </a:r>
          </a:p>
          <a:p>
            <a:pPr algn="l">
              <a:buFont typeface="+mj-lt"/>
              <a:buAutoNum type="arabicPeriod"/>
            </a:pPr>
            <a:r>
              <a:rPr lang="en-IN" sz="1600" b="1" i="0" dirty="0">
                <a:solidFill>
                  <a:srgbClr val="0D0D0D"/>
                </a:solidFill>
                <a:effectLst/>
                <a:latin typeface="Times New Roman" panose="02020603050405020304" pitchFamily="18" charset="0"/>
                <a:cs typeface="Times New Roman" panose="02020603050405020304" pitchFamily="18" charset="0"/>
              </a:rPr>
              <a:t>Efficiency Focus:</a:t>
            </a:r>
            <a:r>
              <a:rPr lang="en-IN" sz="1600" b="0" i="0" dirty="0">
                <a:solidFill>
                  <a:srgbClr val="0D0D0D"/>
                </a:solidFill>
                <a:effectLst/>
                <a:latin typeface="Times New Roman" panose="02020603050405020304" pitchFamily="18" charset="0"/>
                <a:cs typeface="Times New Roman" panose="02020603050405020304" pitchFamily="18" charset="0"/>
              </a:rPr>
              <a:t> Quick and effective identification of cyberbullying instances on Twitter.</a:t>
            </a:r>
          </a:p>
          <a:p>
            <a:pPr algn="l"/>
            <a:endParaRPr lang="en-US" b="0" i="0" dirty="0">
              <a:solidFill>
                <a:srgbClr val="374151"/>
              </a:solidFill>
              <a:effectLst/>
              <a:latin typeface="Söhne"/>
            </a:endParaRPr>
          </a:p>
        </p:txBody>
      </p:sp>
      <p:sp>
        <p:nvSpPr>
          <p:cNvPr id="14" name="Rectangle: Rounded Corners 13">
            <a:extLst>
              <a:ext uri="{FF2B5EF4-FFF2-40B4-BE49-F238E27FC236}">
                <a16:creationId xmlns:a16="http://schemas.microsoft.com/office/drawing/2014/main" id="{68BFE813-738E-DBE1-5F5A-F710EC4ED5EA}"/>
              </a:ext>
            </a:extLst>
          </p:cNvPr>
          <p:cNvSpPr/>
          <p:nvPr/>
        </p:nvSpPr>
        <p:spPr>
          <a:xfrm>
            <a:off x="5299587" y="1423923"/>
            <a:ext cx="5397910" cy="866993"/>
          </a:xfrm>
          <a:prstGeom prst="roundRect">
            <a:avLst>
              <a:gd name="adj" fmla="val 19299"/>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0D0D0D"/>
                </a:solidFill>
                <a:effectLst/>
                <a:latin typeface="Söhne"/>
              </a:rPr>
              <a:t>The novelty of the DEA-RNN project lies in its unique approach to automatically detecting cyberbullying on the Twitter social media platform using a hybrid deep learning method</a:t>
            </a:r>
            <a:endParaRPr lang="en-IN" sz="1400" dirty="0"/>
          </a:p>
        </p:txBody>
      </p:sp>
    </p:spTree>
    <p:extLst>
      <p:ext uri="{BB962C8B-B14F-4D97-AF65-F5344CB8AC3E}">
        <p14:creationId xmlns:p14="http://schemas.microsoft.com/office/powerpoint/2010/main" val="349503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D3FC-C8C1-1966-B285-2FE34667AF7A}"/>
              </a:ext>
            </a:extLst>
          </p:cNvPr>
          <p:cNvSpPr>
            <a:spLocks noGrp="1"/>
          </p:cNvSpPr>
          <p:nvPr>
            <p:ph type="title" idx="4294967295"/>
          </p:nvPr>
        </p:nvSpPr>
        <p:spPr>
          <a:xfrm>
            <a:off x="1061884" y="894735"/>
            <a:ext cx="8539316" cy="570271"/>
          </a:xfrm>
        </p:spPr>
        <p:txBody>
          <a:bodyPr>
            <a:normAutofit fontScale="90000"/>
          </a:bodyPr>
          <a:lstStyle/>
          <a:p>
            <a:r>
              <a:rPr lang="en-IN" dirty="0"/>
              <a:t>ARCHITETURE</a:t>
            </a:r>
          </a:p>
        </p:txBody>
      </p:sp>
      <p:pic>
        <p:nvPicPr>
          <p:cNvPr id="5" name="Content Placeholder 4">
            <a:extLst>
              <a:ext uri="{FF2B5EF4-FFF2-40B4-BE49-F238E27FC236}">
                <a16:creationId xmlns:a16="http://schemas.microsoft.com/office/drawing/2014/main" id="{130F7C7A-5DD7-CE3D-C06F-F9F454B5404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12723" y="1789472"/>
            <a:ext cx="9901085" cy="3742271"/>
          </a:xfrm>
        </p:spPr>
      </p:pic>
      <p:sp>
        <p:nvSpPr>
          <p:cNvPr id="6" name="TextBox 5">
            <a:extLst>
              <a:ext uri="{FF2B5EF4-FFF2-40B4-BE49-F238E27FC236}">
                <a16:creationId xmlns:a16="http://schemas.microsoft.com/office/drawing/2014/main" id="{D727D397-27C5-595C-A3D5-8225FC0A960B}"/>
              </a:ext>
            </a:extLst>
          </p:cNvPr>
          <p:cNvSpPr txBox="1"/>
          <p:nvPr/>
        </p:nvSpPr>
        <p:spPr>
          <a:xfrm>
            <a:off x="4739148" y="5855673"/>
            <a:ext cx="2367056" cy="338554"/>
          </a:xfrm>
          <a:prstGeom prst="rect">
            <a:avLst/>
          </a:prstGeom>
          <a:noFill/>
        </p:spPr>
        <p:txBody>
          <a:bodyPr wrap="square" rtlCol="0">
            <a:spAutoFit/>
          </a:bodyPr>
          <a:lstStyle/>
          <a:p>
            <a:r>
              <a:rPr lang="en-IN" sz="1600" dirty="0"/>
              <a:t>FIG: ARCHITECTURE</a:t>
            </a:r>
          </a:p>
        </p:txBody>
      </p:sp>
    </p:spTree>
    <p:extLst>
      <p:ext uri="{BB962C8B-B14F-4D97-AF65-F5344CB8AC3E}">
        <p14:creationId xmlns:p14="http://schemas.microsoft.com/office/powerpoint/2010/main" val="96287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86A90C7F-5763-F75F-8CFA-BABD4B38BC36}"/>
              </a:ext>
            </a:extLst>
          </p:cNvPr>
          <p:cNvSpPr/>
          <p:nvPr/>
        </p:nvSpPr>
        <p:spPr>
          <a:xfrm>
            <a:off x="2692400" y="1005840"/>
            <a:ext cx="3535680" cy="1117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solidFill>
                  <a:schemeClr val="accent4"/>
                </a:solidFill>
              </a:rPr>
              <a:t>MODULES</a:t>
            </a:r>
          </a:p>
        </p:txBody>
      </p:sp>
      <p:sp>
        <p:nvSpPr>
          <p:cNvPr id="6" name="TextBox 5">
            <a:extLst>
              <a:ext uri="{FF2B5EF4-FFF2-40B4-BE49-F238E27FC236}">
                <a16:creationId xmlns:a16="http://schemas.microsoft.com/office/drawing/2014/main" id="{A5F34480-0B90-F042-538B-5F0DF96500F6}"/>
              </a:ext>
            </a:extLst>
          </p:cNvPr>
          <p:cNvSpPr txBox="1"/>
          <p:nvPr/>
        </p:nvSpPr>
        <p:spPr>
          <a:xfrm>
            <a:off x="914400" y="2570480"/>
            <a:ext cx="10718800" cy="3970318"/>
          </a:xfrm>
          <a:prstGeom prst="rect">
            <a:avLst/>
          </a:prstGeom>
          <a:noFill/>
        </p:spPr>
        <p:txBody>
          <a:bodyPr wrap="square">
            <a:spAutoFit/>
          </a:bodyPr>
          <a:lstStyle/>
          <a:p>
            <a:pPr marL="285750" indent="-285750">
              <a:buFont typeface="Wingdings" panose="05000000000000000000" pitchFamily="2" charset="2"/>
              <a:buChar char="§"/>
            </a:pPr>
            <a:r>
              <a:rPr lang="en-US" b="1" dirty="0"/>
              <a:t>Service Provider:</a:t>
            </a:r>
          </a:p>
          <a:p>
            <a:pPr marL="285750" indent="-285750">
              <a:buFont typeface="Wingdings" panose="05000000000000000000" pitchFamily="2" charset="2"/>
              <a:buChar char="§"/>
            </a:pPr>
            <a:endParaRPr lang="en-US" dirty="0"/>
          </a:p>
          <a:p>
            <a:r>
              <a:rPr lang="en-US" dirty="0"/>
              <a:t>     Purpose: Login, Train &amp; Test Data, View Accuracy, Predict Cyberbullying, Manage Users.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dirty="0"/>
              <a:t>View and Authorize Users:</a:t>
            </a:r>
          </a:p>
          <a:p>
            <a:pPr marL="285750" indent="-285750">
              <a:buFont typeface="Wingdings" panose="05000000000000000000" pitchFamily="2" charset="2"/>
              <a:buChar char="§"/>
            </a:pPr>
            <a:endParaRPr lang="en-US" dirty="0"/>
          </a:p>
          <a:p>
            <a:r>
              <a:rPr lang="en-US" dirty="0"/>
              <a:t>      Purpose: Admin: View &amp; Authorize Users.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dirty="0"/>
              <a:t>Remote User:</a:t>
            </a:r>
          </a:p>
          <a:p>
            <a:pPr marL="285750" indent="-285750">
              <a:buFont typeface="Wingdings" panose="05000000000000000000" pitchFamily="2" charset="2"/>
              <a:buChar char="§"/>
            </a:pPr>
            <a:endParaRPr lang="en-US" dirty="0"/>
          </a:p>
          <a:p>
            <a:r>
              <a:rPr lang="en-US" dirty="0"/>
              <a:t>      Purpose: Register, Login, Predict Cyberbullying, View Profile.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093901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5EA432EF-4B7D-4F13-BC3C-F57241C30932}"/>
              </a:ext>
            </a:extLst>
          </p:cNvPr>
          <p:cNvSpPr txBox="1"/>
          <p:nvPr/>
        </p:nvSpPr>
        <p:spPr>
          <a:xfrm>
            <a:off x="1130710" y="884104"/>
            <a:ext cx="2782529" cy="400110"/>
          </a:xfrm>
          <a:prstGeom prst="rect">
            <a:avLst/>
          </a:prstGeom>
          <a:noFill/>
        </p:spPr>
        <p:txBody>
          <a:bodyPr wrap="square" rtlCol="0">
            <a:spAutoFit/>
          </a:bodyPr>
          <a:lstStyle/>
          <a:p>
            <a:r>
              <a:rPr lang="en-IN" sz="2000" b="1" dirty="0"/>
              <a:t>UML DIAGRAMS</a:t>
            </a:r>
          </a:p>
        </p:txBody>
      </p:sp>
      <p:sp>
        <p:nvSpPr>
          <p:cNvPr id="47" name="TextBox 46">
            <a:extLst>
              <a:ext uri="{FF2B5EF4-FFF2-40B4-BE49-F238E27FC236}">
                <a16:creationId xmlns:a16="http://schemas.microsoft.com/office/drawing/2014/main" id="{69DD595A-A351-2F4C-7F8F-94E2963DDD45}"/>
              </a:ext>
            </a:extLst>
          </p:cNvPr>
          <p:cNvSpPr txBox="1"/>
          <p:nvPr/>
        </p:nvSpPr>
        <p:spPr>
          <a:xfrm>
            <a:off x="1251120" y="3352800"/>
            <a:ext cx="2662120" cy="369332"/>
          </a:xfrm>
          <a:prstGeom prst="rect">
            <a:avLst/>
          </a:prstGeom>
          <a:noFill/>
          <a:ln>
            <a:solidFill>
              <a:schemeClr val="accent1">
                <a:lumMod val="50000"/>
              </a:schemeClr>
            </a:solidFill>
          </a:ln>
        </p:spPr>
        <p:txBody>
          <a:bodyPr wrap="square" rtlCol="0">
            <a:spAutoFit/>
          </a:bodyPr>
          <a:lstStyle/>
          <a:p>
            <a:r>
              <a:rPr lang="en-IN" dirty="0"/>
              <a:t>USE CASE DIAGRAM</a:t>
            </a:r>
          </a:p>
        </p:txBody>
      </p:sp>
      <p:pic>
        <p:nvPicPr>
          <p:cNvPr id="52" name="Picture 51">
            <a:extLst>
              <a:ext uri="{FF2B5EF4-FFF2-40B4-BE49-F238E27FC236}">
                <a16:creationId xmlns:a16="http://schemas.microsoft.com/office/drawing/2014/main" id="{E805ED15-42AE-84D5-31D6-24B61F96DDDC}"/>
              </a:ext>
            </a:extLst>
          </p:cNvPr>
          <p:cNvPicPr>
            <a:picLocks noChangeAspect="1"/>
          </p:cNvPicPr>
          <p:nvPr/>
        </p:nvPicPr>
        <p:blipFill>
          <a:blip r:embed="rId2"/>
          <a:stretch>
            <a:fillRect/>
          </a:stretch>
        </p:blipFill>
        <p:spPr>
          <a:xfrm>
            <a:off x="5201920" y="782785"/>
            <a:ext cx="5859370" cy="4957615"/>
          </a:xfrm>
          <a:prstGeom prst="rect">
            <a:avLst/>
          </a:prstGeom>
        </p:spPr>
      </p:pic>
    </p:spTree>
    <p:extLst>
      <p:ext uri="{BB962C8B-B14F-4D97-AF65-F5344CB8AC3E}">
        <p14:creationId xmlns:p14="http://schemas.microsoft.com/office/powerpoint/2010/main" val="257030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27A1C13-A98D-268D-ED59-61BEBB60E670}"/>
              </a:ext>
            </a:extLst>
          </p:cNvPr>
          <p:cNvSpPr txBox="1"/>
          <p:nvPr/>
        </p:nvSpPr>
        <p:spPr>
          <a:xfrm>
            <a:off x="1445342" y="747248"/>
            <a:ext cx="2602700" cy="523220"/>
          </a:xfrm>
          <a:prstGeom prst="rect">
            <a:avLst/>
          </a:prstGeom>
          <a:noFill/>
        </p:spPr>
        <p:txBody>
          <a:bodyPr wrap="none" rtlCol="0">
            <a:spAutoFit/>
          </a:bodyPr>
          <a:lstStyle/>
          <a:p>
            <a:r>
              <a:rPr lang="en-IN" sz="2800" b="1" dirty="0"/>
              <a:t>FLOW CHART</a:t>
            </a:r>
          </a:p>
        </p:txBody>
      </p:sp>
      <p:pic>
        <p:nvPicPr>
          <p:cNvPr id="228" name="Picture 227">
            <a:extLst>
              <a:ext uri="{FF2B5EF4-FFF2-40B4-BE49-F238E27FC236}">
                <a16:creationId xmlns:a16="http://schemas.microsoft.com/office/drawing/2014/main" id="{1EEB4DF1-DCCF-E0A0-CCD3-A433C62B3B22}"/>
              </a:ext>
            </a:extLst>
          </p:cNvPr>
          <p:cNvPicPr>
            <a:picLocks noChangeAspect="1"/>
          </p:cNvPicPr>
          <p:nvPr/>
        </p:nvPicPr>
        <p:blipFill rotWithShape="1">
          <a:blip r:embed="rId2"/>
          <a:srcRect t="9931" r="29539"/>
          <a:stretch/>
        </p:blipFill>
        <p:spPr>
          <a:xfrm>
            <a:off x="909480" y="1312030"/>
            <a:ext cx="4262288" cy="4305973"/>
          </a:xfrm>
          <a:prstGeom prst="rect">
            <a:avLst/>
          </a:prstGeom>
        </p:spPr>
      </p:pic>
      <p:pic>
        <p:nvPicPr>
          <p:cNvPr id="289" name="Picture 288">
            <a:extLst>
              <a:ext uri="{FF2B5EF4-FFF2-40B4-BE49-F238E27FC236}">
                <a16:creationId xmlns:a16="http://schemas.microsoft.com/office/drawing/2014/main" id="{C45414E1-A20F-0688-88C6-923168771343}"/>
              </a:ext>
            </a:extLst>
          </p:cNvPr>
          <p:cNvPicPr>
            <a:picLocks noChangeAspect="1"/>
          </p:cNvPicPr>
          <p:nvPr/>
        </p:nvPicPr>
        <p:blipFill rotWithShape="1">
          <a:blip r:embed="rId3"/>
          <a:srcRect t="59304"/>
          <a:stretch/>
        </p:blipFill>
        <p:spPr>
          <a:xfrm>
            <a:off x="6096000" y="2642934"/>
            <a:ext cx="4880963" cy="685345"/>
          </a:xfrm>
          <a:prstGeom prst="rect">
            <a:avLst/>
          </a:prstGeom>
        </p:spPr>
      </p:pic>
      <p:pic>
        <p:nvPicPr>
          <p:cNvPr id="293" name="Picture 292">
            <a:extLst>
              <a:ext uri="{FF2B5EF4-FFF2-40B4-BE49-F238E27FC236}">
                <a16:creationId xmlns:a16="http://schemas.microsoft.com/office/drawing/2014/main" id="{4657FE60-3A83-509F-A63D-3C6CC9405E90}"/>
              </a:ext>
            </a:extLst>
          </p:cNvPr>
          <p:cNvPicPr>
            <a:picLocks noChangeAspect="1"/>
          </p:cNvPicPr>
          <p:nvPr/>
        </p:nvPicPr>
        <p:blipFill>
          <a:blip r:embed="rId4"/>
          <a:stretch>
            <a:fillRect/>
          </a:stretch>
        </p:blipFill>
        <p:spPr>
          <a:xfrm>
            <a:off x="9370142" y="2642934"/>
            <a:ext cx="4186843" cy="402037"/>
          </a:xfrm>
          <a:prstGeom prst="rect">
            <a:avLst/>
          </a:prstGeom>
        </p:spPr>
      </p:pic>
      <p:pic>
        <p:nvPicPr>
          <p:cNvPr id="295" name="Picture 294">
            <a:extLst>
              <a:ext uri="{FF2B5EF4-FFF2-40B4-BE49-F238E27FC236}">
                <a16:creationId xmlns:a16="http://schemas.microsoft.com/office/drawing/2014/main" id="{B34079A3-461C-01BA-3A5B-7E6F25C04B9B}"/>
              </a:ext>
            </a:extLst>
          </p:cNvPr>
          <p:cNvPicPr>
            <a:picLocks noChangeAspect="1"/>
          </p:cNvPicPr>
          <p:nvPr/>
        </p:nvPicPr>
        <p:blipFill rotWithShape="1">
          <a:blip r:embed="rId2"/>
          <a:srcRect l="69164" t="9931"/>
          <a:stretch/>
        </p:blipFill>
        <p:spPr>
          <a:xfrm>
            <a:off x="6435217" y="1312030"/>
            <a:ext cx="3819829" cy="4305973"/>
          </a:xfrm>
          <a:prstGeom prst="rect">
            <a:avLst/>
          </a:prstGeom>
        </p:spPr>
      </p:pic>
      <p:pic>
        <p:nvPicPr>
          <p:cNvPr id="338" name="Picture 337">
            <a:extLst>
              <a:ext uri="{FF2B5EF4-FFF2-40B4-BE49-F238E27FC236}">
                <a16:creationId xmlns:a16="http://schemas.microsoft.com/office/drawing/2014/main" id="{B925C8C9-8886-79CA-3FA6-69085489CDC4}"/>
              </a:ext>
            </a:extLst>
          </p:cNvPr>
          <p:cNvPicPr>
            <a:picLocks noChangeAspect="1"/>
          </p:cNvPicPr>
          <p:nvPr/>
        </p:nvPicPr>
        <p:blipFill rotWithShape="1">
          <a:blip r:embed="rId5"/>
          <a:srcRect t="16121" r="41214" b="1"/>
          <a:stretch/>
        </p:blipFill>
        <p:spPr>
          <a:xfrm>
            <a:off x="4994788" y="3403758"/>
            <a:ext cx="5260258" cy="2780732"/>
          </a:xfrm>
          <a:prstGeom prst="rect">
            <a:avLst/>
          </a:prstGeom>
        </p:spPr>
      </p:pic>
      <p:pic>
        <p:nvPicPr>
          <p:cNvPr id="339" name="Picture 338">
            <a:extLst>
              <a:ext uri="{FF2B5EF4-FFF2-40B4-BE49-F238E27FC236}">
                <a16:creationId xmlns:a16="http://schemas.microsoft.com/office/drawing/2014/main" id="{08602E0A-FCD5-E127-3765-AFAAE042C551}"/>
              </a:ext>
            </a:extLst>
          </p:cNvPr>
          <p:cNvPicPr>
            <a:picLocks noChangeAspect="1"/>
          </p:cNvPicPr>
          <p:nvPr/>
        </p:nvPicPr>
        <p:blipFill rotWithShape="1">
          <a:blip r:embed="rId5"/>
          <a:srcRect l="78673" t="15542" r="-2235" b="3945"/>
          <a:stretch/>
        </p:blipFill>
        <p:spPr>
          <a:xfrm>
            <a:off x="10063313" y="3353439"/>
            <a:ext cx="1450259" cy="3607800"/>
          </a:xfrm>
          <a:prstGeom prst="rect">
            <a:avLst/>
          </a:prstGeom>
        </p:spPr>
      </p:pic>
      <p:cxnSp>
        <p:nvCxnSpPr>
          <p:cNvPr id="341" name="Straight Connector 340">
            <a:extLst>
              <a:ext uri="{FF2B5EF4-FFF2-40B4-BE49-F238E27FC236}">
                <a16:creationId xmlns:a16="http://schemas.microsoft.com/office/drawing/2014/main" id="{C56E7952-5971-488D-46AF-E2187E64E56F}"/>
              </a:ext>
            </a:extLst>
          </p:cNvPr>
          <p:cNvCxnSpPr>
            <a:cxnSpLocks/>
          </p:cNvCxnSpPr>
          <p:nvPr/>
        </p:nvCxnSpPr>
        <p:spPr>
          <a:xfrm>
            <a:off x="5171768" y="1858296"/>
            <a:ext cx="1612490" cy="0"/>
          </a:xfrm>
          <a:prstGeom prst="line">
            <a:avLst/>
          </a:prstGeom>
          <a:ln w="127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8698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ADEE1B-DF95-91D4-6728-014183638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134" y="1046480"/>
            <a:ext cx="6626053" cy="5059680"/>
          </a:xfrm>
          <a:prstGeom prst="rect">
            <a:avLst/>
          </a:prstGeom>
        </p:spPr>
      </p:pic>
      <p:sp>
        <p:nvSpPr>
          <p:cNvPr id="7" name="Oval 6">
            <a:extLst>
              <a:ext uri="{FF2B5EF4-FFF2-40B4-BE49-F238E27FC236}">
                <a16:creationId xmlns:a16="http://schemas.microsoft.com/office/drawing/2014/main" id="{EE8B88BA-84EC-74F1-D3C6-D121FEB567CC}"/>
              </a:ext>
            </a:extLst>
          </p:cNvPr>
          <p:cNvSpPr/>
          <p:nvPr/>
        </p:nvSpPr>
        <p:spPr>
          <a:xfrm>
            <a:off x="1056813" y="2743200"/>
            <a:ext cx="2407747" cy="82296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Sequence Diagram</a:t>
            </a:r>
          </a:p>
        </p:txBody>
      </p:sp>
      <p:cxnSp>
        <p:nvCxnSpPr>
          <p:cNvPr id="10" name="Straight Arrow Connector 9">
            <a:extLst>
              <a:ext uri="{FF2B5EF4-FFF2-40B4-BE49-F238E27FC236}">
                <a16:creationId xmlns:a16="http://schemas.microsoft.com/office/drawing/2014/main" id="{602DE908-AFDB-5812-B919-838E0D7E0E4C}"/>
              </a:ext>
            </a:extLst>
          </p:cNvPr>
          <p:cNvCxnSpPr>
            <a:cxnSpLocks/>
            <a:stCxn id="7" idx="6"/>
          </p:cNvCxnSpPr>
          <p:nvPr/>
        </p:nvCxnSpPr>
        <p:spPr>
          <a:xfrm>
            <a:off x="3464560" y="3154680"/>
            <a:ext cx="104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720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164BB6BC-8A76-2229-20C2-C9B486D91007}"/>
              </a:ext>
            </a:extLst>
          </p:cNvPr>
          <p:cNvSpPr/>
          <p:nvPr/>
        </p:nvSpPr>
        <p:spPr>
          <a:xfrm>
            <a:off x="1081548" y="2536723"/>
            <a:ext cx="2379407" cy="10422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CLASS DIAGRAM</a:t>
            </a:r>
          </a:p>
        </p:txBody>
      </p:sp>
      <p:pic>
        <p:nvPicPr>
          <p:cNvPr id="3" name="Picture 2">
            <a:extLst>
              <a:ext uri="{FF2B5EF4-FFF2-40B4-BE49-F238E27FC236}">
                <a16:creationId xmlns:a16="http://schemas.microsoft.com/office/drawing/2014/main" id="{70FABE24-AE3D-BB4B-F44D-6D0FDB1B0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760" y="731520"/>
            <a:ext cx="7752080" cy="5514910"/>
          </a:xfrm>
          <a:prstGeom prst="rect">
            <a:avLst/>
          </a:prstGeom>
        </p:spPr>
      </p:pic>
    </p:spTree>
    <p:extLst>
      <p:ext uri="{BB962C8B-B14F-4D97-AF65-F5344CB8AC3E}">
        <p14:creationId xmlns:p14="http://schemas.microsoft.com/office/powerpoint/2010/main" val="44425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2C0AC64E-C256-0A56-3602-AA7D2DF638A0}"/>
              </a:ext>
            </a:extLst>
          </p:cNvPr>
          <p:cNvPicPr>
            <a:picLocks noChangeAspect="1"/>
          </p:cNvPicPr>
          <p:nvPr/>
        </p:nvPicPr>
        <p:blipFill>
          <a:blip r:embed="rId2"/>
          <a:stretch>
            <a:fillRect/>
          </a:stretch>
        </p:blipFill>
        <p:spPr>
          <a:xfrm>
            <a:off x="3616960" y="705612"/>
            <a:ext cx="7720076" cy="5446776"/>
          </a:xfrm>
          <a:prstGeom prst="rect">
            <a:avLst/>
          </a:prstGeom>
        </p:spPr>
      </p:pic>
      <p:sp>
        <p:nvSpPr>
          <p:cNvPr id="67" name="Rectangle 66">
            <a:extLst>
              <a:ext uri="{FF2B5EF4-FFF2-40B4-BE49-F238E27FC236}">
                <a16:creationId xmlns:a16="http://schemas.microsoft.com/office/drawing/2014/main" id="{8A1CEE3F-BCBE-EDF3-B841-8CE02AF1BD42}"/>
              </a:ext>
            </a:extLst>
          </p:cNvPr>
          <p:cNvSpPr/>
          <p:nvPr/>
        </p:nvSpPr>
        <p:spPr>
          <a:xfrm>
            <a:off x="1158240" y="2672080"/>
            <a:ext cx="1635760" cy="22453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Flow Diagram</a:t>
            </a:r>
          </a:p>
        </p:txBody>
      </p:sp>
      <p:cxnSp>
        <p:nvCxnSpPr>
          <p:cNvPr id="69" name="Straight Arrow Connector 68">
            <a:extLst>
              <a:ext uri="{FF2B5EF4-FFF2-40B4-BE49-F238E27FC236}">
                <a16:creationId xmlns:a16="http://schemas.microsoft.com/office/drawing/2014/main" id="{C23EF6BF-FE38-84D8-4C1A-0062ABC49748}"/>
              </a:ext>
            </a:extLst>
          </p:cNvPr>
          <p:cNvCxnSpPr>
            <a:cxnSpLocks/>
            <a:stCxn id="67" idx="3"/>
          </p:cNvCxnSpPr>
          <p:nvPr/>
        </p:nvCxnSpPr>
        <p:spPr>
          <a:xfrm>
            <a:off x="2794000" y="3794760"/>
            <a:ext cx="701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85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C7AD204-F0E1-85D9-7975-17616F1EB1B5}"/>
              </a:ext>
            </a:extLst>
          </p:cNvPr>
          <p:cNvCxnSpPr/>
          <p:nvPr/>
        </p:nvCxnSpPr>
        <p:spPr>
          <a:xfrm>
            <a:off x="6096000" y="599768"/>
            <a:ext cx="0" cy="5624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8C81974-B21B-0FCC-2EBB-0805DFC41421}"/>
              </a:ext>
            </a:extLst>
          </p:cNvPr>
          <p:cNvSpPr txBox="1"/>
          <p:nvPr/>
        </p:nvSpPr>
        <p:spPr>
          <a:xfrm>
            <a:off x="1160207" y="1194911"/>
            <a:ext cx="4739145" cy="5663089"/>
          </a:xfrm>
          <a:prstGeom prst="rect">
            <a:avLst/>
          </a:prstGeom>
          <a:noFill/>
        </p:spPr>
        <p:txBody>
          <a:bodyPr wrap="square">
            <a:spAutoFit/>
          </a:bodyPr>
          <a:lstStyle/>
          <a:p>
            <a:r>
              <a:rPr lang="en-IN" sz="1100" b="1" dirty="0"/>
              <a:t>from </a:t>
            </a:r>
            <a:r>
              <a:rPr lang="en-IN" sz="1100" b="1" dirty="0" err="1"/>
              <a:t>django.db.models</a:t>
            </a:r>
            <a:r>
              <a:rPr lang="en-IN" sz="1100" b="1" dirty="0"/>
              <a:t> import  Count, </a:t>
            </a:r>
            <a:r>
              <a:rPr lang="en-IN" sz="1100" b="1" dirty="0" err="1"/>
              <a:t>Avg</a:t>
            </a:r>
            <a:endParaRPr lang="en-IN" sz="1100" b="1" dirty="0"/>
          </a:p>
          <a:p>
            <a:r>
              <a:rPr lang="en-IN" sz="1100" b="1" dirty="0"/>
              <a:t>from </a:t>
            </a:r>
            <a:r>
              <a:rPr lang="en-IN" sz="1100" b="1" dirty="0" err="1"/>
              <a:t>django.shortcuts</a:t>
            </a:r>
            <a:r>
              <a:rPr lang="en-IN" sz="1100" b="1" dirty="0"/>
              <a:t> import render, redirect</a:t>
            </a:r>
          </a:p>
          <a:p>
            <a:r>
              <a:rPr lang="en-IN" sz="1100" b="1" dirty="0"/>
              <a:t>from </a:t>
            </a:r>
            <a:r>
              <a:rPr lang="en-IN" sz="1100" b="1" dirty="0" err="1"/>
              <a:t>django.db.models</a:t>
            </a:r>
            <a:r>
              <a:rPr lang="en-IN" sz="1100" b="1" dirty="0"/>
              <a:t> import Count</a:t>
            </a:r>
          </a:p>
          <a:p>
            <a:r>
              <a:rPr lang="en-IN" sz="1100" b="1" dirty="0"/>
              <a:t>from </a:t>
            </a:r>
            <a:r>
              <a:rPr lang="en-IN" sz="1100" b="1" dirty="0" err="1"/>
              <a:t>django.db.models</a:t>
            </a:r>
            <a:r>
              <a:rPr lang="en-IN" sz="1100" b="1" dirty="0"/>
              <a:t> import Q</a:t>
            </a:r>
          </a:p>
          <a:p>
            <a:r>
              <a:rPr lang="en-IN" sz="1100" b="1" dirty="0"/>
              <a:t>import datetime</a:t>
            </a:r>
          </a:p>
          <a:p>
            <a:r>
              <a:rPr lang="en-IN" sz="1100" b="1" dirty="0"/>
              <a:t>import </a:t>
            </a:r>
            <a:r>
              <a:rPr lang="en-IN" sz="1100" b="1" dirty="0" err="1"/>
              <a:t>xlwt</a:t>
            </a:r>
            <a:endParaRPr lang="en-IN" sz="1100" b="1" dirty="0"/>
          </a:p>
          <a:p>
            <a:r>
              <a:rPr lang="en-IN" sz="1100" b="1" dirty="0"/>
              <a:t>from </a:t>
            </a:r>
            <a:r>
              <a:rPr lang="en-IN" sz="1100" b="1" dirty="0" err="1"/>
              <a:t>django.http</a:t>
            </a:r>
            <a:r>
              <a:rPr lang="en-IN" sz="1100" b="1" dirty="0"/>
              <a:t> import </a:t>
            </a:r>
            <a:r>
              <a:rPr lang="en-IN" sz="1100" b="1" dirty="0" err="1"/>
              <a:t>HttpResponse</a:t>
            </a:r>
            <a:endParaRPr lang="en-IN" sz="1100" b="1" dirty="0"/>
          </a:p>
          <a:p>
            <a:r>
              <a:rPr lang="en-IN" sz="1100" b="1" dirty="0"/>
              <a:t>import re</a:t>
            </a:r>
          </a:p>
          <a:p>
            <a:r>
              <a:rPr lang="en-IN" sz="1100" b="1" dirty="0"/>
              <a:t>import string</a:t>
            </a:r>
          </a:p>
          <a:p>
            <a:r>
              <a:rPr lang="en-IN" sz="1100" b="1" dirty="0"/>
              <a:t>import pandas as pd</a:t>
            </a:r>
          </a:p>
          <a:p>
            <a:r>
              <a:rPr lang="en-IN" sz="1100" b="1" dirty="0"/>
              <a:t>from </a:t>
            </a:r>
            <a:r>
              <a:rPr lang="en-IN" sz="1100" b="1" dirty="0" err="1"/>
              <a:t>wordcloud</a:t>
            </a:r>
            <a:r>
              <a:rPr lang="en-IN" sz="1100" b="1" dirty="0"/>
              <a:t> import </a:t>
            </a:r>
            <a:r>
              <a:rPr lang="en-IN" sz="1100" b="1" dirty="0" err="1"/>
              <a:t>WordCloud</a:t>
            </a:r>
            <a:r>
              <a:rPr lang="en-IN" sz="1100" b="1" dirty="0"/>
              <a:t>, STOPWORDS</a:t>
            </a:r>
          </a:p>
          <a:p>
            <a:r>
              <a:rPr lang="en-IN" sz="1100" b="1" dirty="0"/>
              <a:t>from </a:t>
            </a:r>
            <a:r>
              <a:rPr lang="en-IN" sz="1100" b="1" dirty="0" err="1"/>
              <a:t>sklearn.feature_extraction.text</a:t>
            </a:r>
            <a:r>
              <a:rPr lang="en-IN" sz="1100" b="1" dirty="0"/>
              <a:t> import </a:t>
            </a:r>
            <a:r>
              <a:rPr lang="en-IN" sz="1100" b="1" dirty="0" err="1"/>
              <a:t>CountVectorizer</a:t>
            </a:r>
            <a:endParaRPr lang="en-IN" sz="1100" b="1" dirty="0"/>
          </a:p>
          <a:p>
            <a:r>
              <a:rPr lang="en-IN" sz="1100" b="1" dirty="0"/>
              <a:t>from </a:t>
            </a:r>
            <a:r>
              <a:rPr lang="en-IN" sz="1100" b="1" dirty="0" err="1"/>
              <a:t>sklearn.metrics</a:t>
            </a:r>
            <a:r>
              <a:rPr lang="en-IN" sz="1100" b="1" dirty="0"/>
              <a:t> import </a:t>
            </a:r>
            <a:r>
              <a:rPr lang="en-IN" sz="1100" b="1" dirty="0" err="1"/>
              <a:t>accuracy_score</a:t>
            </a:r>
            <a:r>
              <a:rPr lang="en-IN" sz="1100" b="1" dirty="0"/>
              <a:t>, </a:t>
            </a:r>
            <a:r>
              <a:rPr lang="en-IN" sz="1100" b="1" dirty="0" err="1"/>
              <a:t>confusion_matrix</a:t>
            </a:r>
            <a:r>
              <a:rPr lang="en-IN" sz="1100" b="1" dirty="0"/>
              <a:t>, </a:t>
            </a:r>
            <a:r>
              <a:rPr lang="en-IN" sz="1100" b="1" dirty="0" err="1"/>
              <a:t>classification_report</a:t>
            </a:r>
            <a:endParaRPr lang="en-IN" sz="1100" b="1" dirty="0"/>
          </a:p>
          <a:p>
            <a:r>
              <a:rPr lang="en-IN" sz="1100" b="1" dirty="0"/>
              <a:t>from </a:t>
            </a:r>
            <a:r>
              <a:rPr lang="en-IN" sz="1100" b="1" dirty="0" err="1"/>
              <a:t>sklearn.metrics</a:t>
            </a:r>
            <a:r>
              <a:rPr lang="en-IN" sz="1100" b="1" dirty="0"/>
              <a:t> import </a:t>
            </a:r>
            <a:r>
              <a:rPr lang="en-IN" sz="1100" b="1" dirty="0" err="1"/>
              <a:t>accuracy_score</a:t>
            </a:r>
            <a:endParaRPr lang="en-IN" sz="1100" b="1" dirty="0"/>
          </a:p>
          <a:p>
            <a:r>
              <a:rPr lang="en-IN" sz="1100" b="1" dirty="0"/>
              <a:t>from </a:t>
            </a:r>
            <a:r>
              <a:rPr lang="en-IN" sz="1100" b="1" dirty="0" err="1"/>
              <a:t>sklearn.metrics</a:t>
            </a:r>
            <a:r>
              <a:rPr lang="en-IN" sz="1100" b="1" dirty="0"/>
              <a:t> import f1_score</a:t>
            </a:r>
          </a:p>
          <a:p>
            <a:r>
              <a:rPr lang="en-IN" sz="1100" b="1" dirty="0"/>
              <a:t>from </a:t>
            </a:r>
            <a:r>
              <a:rPr lang="en-IN" sz="1100" b="1" dirty="0" err="1"/>
              <a:t>sklearn.tree</a:t>
            </a:r>
            <a:r>
              <a:rPr lang="en-IN" sz="1100" b="1" dirty="0"/>
              <a:t> import </a:t>
            </a:r>
            <a:r>
              <a:rPr lang="en-IN" sz="1100" b="1" dirty="0" err="1"/>
              <a:t>DecisionTreeClassifier</a:t>
            </a:r>
            <a:endParaRPr lang="en-IN" sz="1100" b="1" dirty="0"/>
          </a:p>
          <a:p>
            <a:r>
              <a:rPr lang="en-IN" sz="1100" b="1" dirty="0"/>
              <a:t>from </a:t>
            </a:r>
            <a:r>
              <a:rPr lang="en-IN" sz="1100" b="1" dirty="0" err="1"/>
              <a:t>sklearn.ensemble</a:t>
            </a:r>
            <a:r>
              <a:rPr lang="en-IN" sz="1100" b="1" dirty="0"/>
              <a:t> import </a:t>
            </a:r>
            <a:r>
              <a:rPr lang="en-IN" sz="1100" b="1" dirty="0" err="1"/>
              <a:t>VotingClassifier</a:t>
            </a:r>
            <a:endParaRPr lang="en-IN" sz="1100" b="1" dirty="0"/>
          </a:p>
          <a:p>
            <a:r>
              <a:rPr lang="en-IN" sz="1100" b="1" dirty="0"/>
              <a:t># Create your views here.</a:t>
            </a:r>
          </a:p>
          <a:p>
            <a:r>
              <a:rPr lang="en-IN" sz="1100" b="1" dirty="0"/>
              <a:t>from </a:t>
            </a:r>
            <a:r>
              <a:rPr lang="en-IN" sz="1100" b="1" dirty="0" err="1"/>
              <a:t>Remote_User.models</a:t>
            </a:r>
            <a:r>
              <a:rPr lang="en-IN" sz="1100" b="1" dirty="0"/>
              <a:t> import ClientRegister_Model,Cyberbullying_Detection_Type,detection_ratio,detection_accuracy</a:t>
            </a:r>
          </a:p>
          <a:p>
            <a:endParaRPr lang="en-IN" sz="1100" b="1" dirty="0"/>
          </a:p>
          <a:p>
            <a:r>
              <a:rPr lang="en-IN" sz="1100" b="1" dirty="0"/>
              <a:t>def </a:t>
            </a:r>
            <a:r>
              <a:rPr lang="en-IN" sz="1100" b="1" dirty="0" err="1"/>
              <a:t>serviceproviderlogin</a:t>
            </a:r>
            <a:r>
              <a:rPr lang="en-IN" sz="1100" b="1" dirty="0"/>
              <a:t>(request):</a:t>
            </a:r>
          </a:p>
          <a:p>
            <a:r>
              <a:rPr lang="en-IN" sz="1100" b="1" dirty="0"/>
              <a:t>    if </a:t>
            </a:r>
            <a:r>
              <a:rPr lang="en-IN" sz="1100" b="1" dirty="0" err="1"/>
              <a:t>request.method</a:t>
            </a:r>
            <a:r>
              <a:rPr lang="en-IN" sz="1100" b="1" dirty="0"/>
              <a:t>  == "POST":</a:t>
            </a:r>
          </a:p>
          <a:p>
            <a:r>
              <a:rPr lang="en-IN" sz="1100" b="1" dirty="0"/>
              <a:t>        admin = </a:t>
            </a:r>
            <a:r>
              <a:rPr lang="en-IN" sz="1100" b="1" dirty="0" err="1"/>
              <a:t>request.POST.get</a:t>
            </a:r>
            <a:r>
              <a:rPr lang="en-IN" sz="1100" b="1" dirty="0"/>
              <a:t>('username')</a:t>
            </a:r>
          </a:p>
          <a:p>
            <a:r>
              <a:rPr lang="en-IN" sz="1100" b="1" dirty="0"/>
              <a:t>        password = </a:t>
            </a:r>
            <a:r>
              <a:rPr lang="en-IN" sz="1100" b="1" dirty="0" err="1"/>
              <a:t>request.POST.get</a:t>
            </a:r>
            <a:r>
              <a:rPr lang="en-IN" sz="1100" b="1" dirty="0"/>
              <a:t>('password')</a:t>
            </a:r>
          </a:p>
          <a:p>
            <a:r>
              <a:rPr lang="en-IN" sz="1100" b="1" dirty="0"/>
              <a:t>        if admin == "Admin" and password =="Admin":</a:t>
            </a:r>
          </a:p>
          <a:p>
            <a:r>
              <a:rPr lang="en-IN" sz="1100" b="1" dirty="0"/>
              <a:t>            return redirect('</a:t>
            </a:r>
            <a:r>
              <a:rPr lang="en-IN" sz="1100" b="1" dirty="0" err="1"/>
              <a:t>View_Remote_Users</a:t>
            </a:r>
            <a:r>
              <a:rPr lang="en-IN" sz="1100" b="1" dirty="0"/>
              <a:t>')</a:t>
            </a:r>
          </a:p>
          <a:p>
            <a:endParaRPr lang="en-IN" sz="1100" b="1" dirty="0"/>
          </a:p>
          <a:p>
            <a:r>
              <a:rPr lang="en-IN" sz="1100" b="1" dirty="0"/>
              <a:t>    return render(request,'</a:t>
            </a:r>
            <a:r>
              <a:rPr lang="en-IN" sz="1100" b="1" dirty="0" err="1"/>
              <a:t>SProvider</a:t>
            </a:r>
            <a:r>
              <a:rPr lang="en-IN" sz="1100" b="1" dirty="0"/>
              <a:t>/serviceproviderlogin.html')</a:t>
            </a:r>
          </a:p>
          <a:p>
            <a:endParaRPr lang="en-IN" sz="1050" b="1" dirty="0"/>
          </a:p>
          <a:p>
            <a:endParaRPr lang="en-IN" sz="1050" b="1" dirty="0"/>
          </a:p>
        </p:txBody>
      </p:sp>
      <p:sp>
        <p:nvSpPr>
          <p:cNvPr id="21" name="TextBox 20">
            <a:extLst>
              <a:ext uri="{FF2B5EF4-FFF2-40B4-BE49-F238E27FC236}">
                <a16:creationId xmlns:a16="http://schemas.microsoft.com/office/drawing/2014/main" id="{1B6AD0D4-44E1-5AF1-58C3-33F990782203}"/>
              </a:ext>
            </a:extLst>
          </p:cNvPr>
          <p:cNvSpPr txBox="1"/>
          <p:nvPr/>
        </p:nvSpPr>
        <p:spPr>
          <a:xfrm>
            <a:off x="6095999" y="816078"/>
            <a:ext cx="5378241" cy="5678478"/>
          </a:xfrm>
          <a:prstGeom prst="rect">
            <a:avLst/>
          </a:prstGeom>
          <a:noFill/>
        </p:spPr>
        <p:txBody>
          <a:bodyPr wrap="square">
            <a:spAutoFit/>
          </a:bodyPr>
          <a:lstStyle/>
          <a:p>
            <a:r>
              <a:rPr lang="en-IN" sz="1100" b="1" dirty="0"/>
              <a:t>def </a:t>
            </a:r>
            <a:r>
              <a:rPr lang="en-IN" sz="1100" b="1" dirty="0" err="1"/>
              <a:t>Find_Predicted_Cyberbullying_Detection_Ratio</a:t>
            </a:r>
            <a:r>
              <a:rPr lang="en-IN" sz="1100" b="1" dirty="0"/>
              <a:t>(request):</a:t>
            </a:r>
          </a:p>
          <a:p>
            <a:r>
              <a:rPr lang="en-IN" sz="1100" b="1" dirty="0"/>
              <a:t>    </a:t>
            </a:r>
            <a:r>
              <a:rPr lang="en-IN" sz="1100" b="1" dirty="0" err="1"/>
              <a:t>detection_ratio.objects.all</a:t>
            </a:r>
            <a:r>
              <a:rPr lang="en-IN" sz="1100" b="1" dirty="0"/>
              <a:t>().delete()</a:t>
            </a:r>
          </a:p>
          <a:p>
            <a:r>
              <a:rPr lang="en-IN" sz="1100" b="1" dirty="0"/>
              <a:t>    ratio = ""</a:t>
            </a:r>
          </a:p>
          <a:p>
            <a:r>
              <a:rPr lang="en-IN" sz="1100" b="1" dirty="0"/>
              <a:t>    </a:t>
            </a:r>
            <a:r>
              <a:rPr lang="en-IN" sz="1100" b="1" dirty="0" err="1"/>
              <a:t>kword</a:t>
            </a:r>
            <a:r>
              <a:rPr lang="en-IN" sz="1100" b="1" dirty="0"/>
              <a:t> = '</a:t>
            </a:r>
            <a:r>
              <a:rPr lang="en-IN" sz="1100" b="1" dirty="0" err="1"/>
              <a:t>not_cyberbullying</a:t>
            </a:r>
            <a:r>
              <a:rPr lang="en-IN" sz="1100" b="1" dirty="0"/>
              <a:t>'</a:t>
            </a:r>
          </a:p>
          <a:p>
            <a:r>
              <a:rPr lang="en-IN" sz="1100" b="1" dirty="0"/>
              <a:t>    print(</a:t>
            </a:r>
            <a:r>
              <a:rPr lang="en-IN" sz="1100" b="1" dirty="0" err="1"/>
              <a:t>kword</a:t>
            </a:r>
            <a:r>
              <a:rPr lang="en-IN" sz="1100" b="1" dirty="0"/>
              <a:t>)</a:t>
            </a:r>
          </a:p>
          <a:p>
            <a:r>
              <a:rPr lang="en-IN" sz="1100" b="1" dirty="0"/>
              <a:t>    </a:t>
            </a:r>
            <a:r>
              <a:rPr lang="en-IN" sz="1100" b="1" dirty="0" err="1"/>
              <a:t>obj</a:t>
            </a:r>
            <a:r>
              <a:rPr lang="en-IN" sz="1100" b="1" dirty="0"/>
              <a:t> = </a:t>
            </a:r>
            <a:r>
              <a:rPr lang="en-IN" sz="1100" b="1" dirty="0" err="1"/>
              <a:t>Cyberbullying_Detection_Type.objects.all</a:t>
            </a:r>
            <a:r>
              <a:rPr lang="en-IN" sz="1100" b="1" dirty="0"/>
              <a:t>().filter(Q(Prediction=</a:t>
            </a:r>
            <a:r>
              <a:rPr lang="en-IN" sz="1100" b="1" dirty="0" err="1"/>
              <a:t>kword</a:t>
            </a:r>
            <a:r>
              <a:rPr lang="en-IN" sz="1100" b="1" dirty="0"/>
              <a:t>))</a:t>
            </a:r>
          </a:p>
          <a:p>
            <a:r>
              <a:rPr lang="en-IN" sz="1100" b="1" dirty="0"/>
              <a:t>    obj1 = </a:t>
            </a:r>
            <a:r>
              <a:rPr lang="en-IN" sz="1100" b="1" dirty="0" err="1"/>
              <a:t>Cyberbullying_Detection_Type.objects.all</a:t>
            </a:r>
            <a:r>
              <a:rPr lang="en-IN" sz="1100" b="1" dirty="0"/>
              <a:t>()</a:t>
            </a:r>
          </a:p>
          <a:p>
            <a:r>
              <a:rPr lang="en-IN" sz="1100" b="1" dirty="0"/>
              <a:t>    count = </a:t>
            </a:r>
            <a:r>
              <a:rPr lang="en-IN" sz="1100" b="1" dirty="0" err="1"/>
              <a:t>obj.count</a:t>
            </a:r>
            <a:r>
              <a:rPr lang="en-IN" sz="1100" b="1" dirty="0"/>
              <a:t>();</a:t>
            </a:r>
          </a:p>
          <a:p>
            <a:r>
              <a:rPr lang="en-IN" sz="1100" b="1" dirty="0"/>
              <a:t>    count1 = obj1.count();</a:t>
            </a:r>
          </a:p>
          <a:p>
            <a:r>
              <a:rPr lang="en-IN" sz="1100" b="1" dirty="0"/>
              <a:t>    ratio = (count / count1) * 100</a:t>
            </a:r>
          </a:p>
          <a:p>
            <a:r>
              <a:rPr lang="en-IN" sz="1100" b="1" dirty="0"/>
              <a:t>    if ratio != 0:</a:t>
            </a:r>
          </a:p>
          <a:p>
            <a:r>
              <a:rPr lang="en-IN" sz="1100" b="1" dirty="0"/>
              <a:t>        </a:t>
            </a:r>
            <a:r>
              <a:rPr lang="en-IN" sz="1100" b="1" dirty="0" err="1"/>
              <a:t>detection_ratio.objects.create</a:t>
            </a:r>
            <a:r>
              <a:rPr lang="en-IN" sz="1100" b="1" dirty="0"/>
              <a:t>(names=</a:t>
            </a:r>
            <a:r>
              <a:rPr lang="en-IN" sz="1100" b="1" dirty="0" err="1"/>
              <a:t>kword</a:t>
            </a:r>
            <a:r>
              <a:rPr lang="en-IN" sz="1100" b="1" dirty="0"/>
              <a:t>, ratio=ratio)</a:t>
            </a:r>
          </a:p>
          <a:p>
            <a:r>
              <a:rPr lang="en-IN" sz="1100" b="1" dirty="0"/>
              <a:t>    ratio1 = ""</a:t>
            </a:r>
          </a:p>
          <a:p>
            <a:r>
              <a:rPr lang="en-IN" sz="1100" b="1" dirty="0"/>
              <a:t>    kword1 = 'gender'</a:t>
            </a:r>
          </a:p>
          <a:p>
            <a:r>
              <a:rPr lang="en-IN" sz="1100" b="1" dirty="0"/>
              <a:t>    print(kword1)</a:t>
            </a:r>
          </a:p>
          <a:p>
            <a:r>
              <a:rPr lang="en-IN" sz="1100" b="1" dirty="0"/>
              <a:t> obj1 = </a:t>
            </a:r>
            <a:r>
              <a:rPr lang="en-IN" sz="1100" b="1" dirty="0" err="1"/>
              <a:t>Cyberbullying_Detection_Type.objects.all</a:t>
            </a:r>
            <a:r>
              <a:rPr lang="en-IN" sz="1100" b="1" dirty="0"/>
              <a:t>().filter(Q(Prediction=kword1))</a:t>
            </a:r>
          </a:p>
          <a:p>
            <a:r>
              <a:rPr lang="en-IN" sz="1100" b="1" dirty="0"/>
              <a:t>    obj11 = </a:t>
            </a:r>
            <a:r>
              <a:rPr lang="en-IN" sz="1100" b="1" dirty="0" err="1"/>
              <a:t>Cyberbullying_Detection_Type.objects.all</a:t>
            </a:r>
            <a:r>
              <a:rPr lang="en-IN" sz="1100" b="1" dirty="0"/>
              <a:t>()</a:t>
            </a:r>
          </a:p>
          <a:p>
            <a:r>
              <a:rPr lang="en-IN" sz="1100" b="1" dirty="0"/>
              <a:t>    count1 = obj1.count();</a:t>
            </a:r>
          </a:p>
          <a:p>
            <a:r>
              <a:rPr lang="en-IN" sz="1100" b="1" dirty="0"/>
              <a:t>    count11 = obj11.count();</a:t>
            </a:r>
          </a:p>
          <a:p>
            <a:r>
              <a:rPr lang="en-IN" sz="1100" b="1" dirty="0"/>
              <a:t>    ratio1 = (count1 / count11) * 100</a:t>
            </a:r>
          </a:p>
          <a:p>
            <a:r>
              <a:rPr lang="en-IN" sz="1100" b="1" dirty="0"/>
              <a:t>    if ratio1 != 0:</a:t>
            </a:r>
          </a:p>
          <a:p>
            <a:r>
              <a:rPr lang="en-IN" sz="1100" b="1" dirty="0"/>
              <a:t>        </a:t>
            </a:r>
            <a:r>
              <a:rPr lang="en-IN" sz="1100" b="1" dirty="0" err="1"/>
              <a:t>detection_ratio.objects.create</a:t>
            </a:r>
            <a:r>
              <a:rPr lang="en-IN" sz="1100" b="1" dirty="0"/>
              <a:t>(names=kword1, ratio=ratio1)</a:t>
            </a:r>
          </a:p>
          <a:p>
            <a:r>
              <a:rPr lang="en-IN" sz="1100" b="1" dirty="0"/>
              <a:t>    ratio12 = ""</a:t>
            </a:r>
          </a:p>
          <a:p>
            <a:r>
              <a:rPr lang="en-IN" sz="1100" b="1" dirty="0"/>
              <a:t>    kword12 = 'religion'</a:t>
            </a:r>
          </a:p>
          <a:p>
            <a:r>
              <a:rPr lang="en-IN" sz="1100" b="1" dirty="0"/>
              <a:t>    print(kword12)</a:t>
            </a:r>
          </a:p>
          <a:p>
            <a:r>
              <a:rPr lang="en-IN" sz="1100" b="1" dirty="0"/>
              <a:t>    obj12 = </a:t>
            </a:r>
            <a:r>
              <a:rPr lang="en-IN" sz="1100" b="1" dirty="0" err="1"/>
              <a:t>Cyberbullying_Detection_Type.objects.all</a:t>
            </a:r>
            <a:r>
              <a:rPr lang="en-IN" sz="1100" b="1" dirty="0"/>
              <a:t>().filter(Q(Prediction=kword12))</a:t>
            </a:r>
          </a:p>
          <a:p>
            <a:r>
              <a:rPr lang="en-IN" sz="1100" b="1" dirty="0"/>
              <a:t>    obj112 = </a:t>
            </a:r>
            <a:r>
              <a:rPr lang="en-IN" sz="1100" b="1" dirty="0" err="1"/>
              <a:t>Cyberbullying_Detection_Type.objects.all</a:t>
            </a:r>
            <a:r>
              <a:rPr lang="en-IN" sz="1100" b="1" dirty="0"/>
              <a:t>()</a:t>
            </a:r>
          </a:p>
          <a:p>
            <a:r>
              <a:rPr lang="en-IN" sz="1100" b="1" dirty="0"/>
              <a:t>    count12 = obj12.count();</a:t>
            </a:r>
          </a:p>
          <a:p>
            <a:r>
              <a:rPr lang="en-IN" sz="1100" b="1" dirty="0"/>
              <a:t>    count112 = obj112.count();</a:t>
            </a:r>
          </a:p>
          <a:p>
            <a:r>
              <a:rPr lang="en-IN" sz="1100" b="1" dirty="0"/>
              <a:t>    ratio12 = (count12 / count112) * 100</a:t>
            </a:r>
          </a:p>
          <a:p>
            <a:r>
              <a:rPr lang="en-IN" sz="1100" b="1" dirty="0"/>
              <a:t>    if ratio12 != 0:</a:t>
            </a:r>
          </a:p>
          <a:p>
            <a:r>
              <a:rPr lang="en-IN" sz="1100" b="1" dirty="0"/>
              <a:t>        </a:t>
            </a:r>
            <a:r>
              <a:rPr lang="en-IN" sz="1100" b="1" dirty="0" err="1"/>
              <a:t>detection_ratio.objects.create</a:t>
            </a:r>
            <a:r>
              <a:rPr lang="en-IN" sz="1100" b="1" dirty="0"/>
              <a:t>(names=kword12, ratio=ratio12)</a:t>
            </a:r>
          </a:p>
          <a:p>
            <a:endParaRPr lang="en-IN" sz="1100" b="1" dirty="0"/>
          </a:p>
        </p:txBody>
      </p:sp>
      <p:sp>
        <p:nvSpPr>
          <p:cNvPr id="22" name="TextBox 21">
            <a:extLst>
              <a:ext uri="{FF2B5EF4-FFF2-40B4-BE49-F238E27FC236}">
                <a16:creationId xmlns:a16="http://schemas.microsoft.com/office/drawing/2014/main" id="{25241537-C309-46F4-2E8D-11642A30D356}"/>
              </a:ext>
            </a:extLst>
          </p:cNvPr>
          <p:cNvSpPr txBox="1"/>
          <p:nvPr/>
        </p:nvSpPr>
        <p:spPr>
          <a:xfrm>
            <a:off x="717760" y="717755"/>
            <a:ext cx="2989001" cy="369332"/>
          </a:xfrm>
          <a:prstGeom prst="rect">
            <a:avLst/>
          </a:prstGeom>
          <a:noFill/>
        </p:spPr>
        <p:txBody>
          <a:bodyPr wrap="square" rtlCol="0">
            <a:spAutoFit/>
          </a:bodyPr>
          <a:lstStyle/>
          <a:p>
            <a:r>
              <a:rPr lang="en-IN" b="1" dirty="0"/>
              <a:t>Sample Code:</a:t>
            </a:r>
          </a:p>
        </p:txBody>
      </p:sp>
    </p:spTree>
    <p:extLst>
      <p:ext uri="{BB962C8B-B14F-4D97-AF65-F5344CB8AC3E}">
        <p14:creationId xmlns:p14="http://schemas.microsoft.com/office/powerpoint/2010/main" val="95446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453C0C-68E1-D484-3D35-A347D92322C9}"/>
              </a:ext>
            </a:extLst>
          </p:cNvPr>
          <p:cNvSpPr txBox="1"/>
          <p:nvPr/>
        </p:nvSpPr>
        <p:spPr>
          <a:xfrm>
            <a:off x="580103" y="318981"/>
            <a:ext cx="5978013" cy="5955476"/>
          </a:xfrm>
          <a:prstGeom prst="rect">
            <a:avLst/>
          </a:prstGeom>
          <a:noFill/>
        </p:spPr>
        <p:txBody>
          <a:bodyPr wrap="square">
            <a:spAutoFit/>
          </a:bodyPr>
          <a:lstStyle/>
          <a:p>
            <a:endParaRPr lang="en-IN" sz="1800" b="1" dirty="0"/>
          </a:p>
          <a:p>
            <a:r>
              <a:rPr lang="en-IN" sz="1100" b="1" dirty="0"/>
              <a:t>    ratio123 = ""</a:t>
            </a:r>
          </a:p>
          <a:p>
            <a:r>
              <a:rPr lang="en-IN" sz="1100" b="1" dirty="0"/>
              <a:t>    kword123 = '</a:t>
            </a:r>
            <a:r>
              <a:rPr lang="en-IN" sz="1100" b="1" dirty="0" err="1"/>
              <a:t>other_cyberbullying</a:t>
            </a:r>
            <a:r>
              <a:rPr lang="en-IN" sz="1100" b="1" dirty="0"/>
              <a:t>'</a:t>
            </a:r>
          </a:p>
          <a:p>
            <a:r>
              <a:rPr lang="en-IN" sz="1100" b="1" dirty="0"/>
              <a:t>    print(kword123)</a:t>
            </a:r>
          </a:p>
          <a:p>
            <a:r>
              <a:rPr lang="en-IN" sz="1100" b="1" dirty="0"/>
              <a:t>    obj123 = </a:t>
            </a:r>
            <a:r>
              <a:rPr lang="en-IN" sz="1100" b="1" dirty="0" err="1"/>
              <a:t>Cyberbullying_Detection_Type.objects.all</a:t>
            </a:r>
            <a:r>
              <a:rPr lang="en-IN" sz="1100" b="1" dirty="0"/>
              <a:t>().filter(Q(Prediction=kword123))</a:t>
            </a:r>
          </a:p>
          <a:p>
            <a:r>
              <a:rPr lang="en-IN" sz="1100" b="1" dirty="0"/>
              <a:t>    obj1123 = </a:t>
            </a:r>
            <a:r>
              <a:rPr lang="en-IN" sz="1100" b="1" dirty="0" err="1"/>
              <a:t>Cyberbullying_Detection_Type.objects.all</a:t>
            </a:r>
            <a:r>
              <a:rPr lang="en-IN" sz="1100" b="1" dirty="0"/>
              <a:t>()</a:t>
            </a:r>
          </a:p>
          <a:p>
            <a:r>
              <a:rPr lang="en-IN" sz="1100" b="1" dirty="0"/>
              <a:t>    count123 = obj123.count();</a:t>
            </a:r>
          </a:p>
          <a:p>
            <a:r>
              <a:rPr lang="en-IN" sz="1100" b="1" dirty="0"/>
              <a:t>    count1123 = obj1123.count();</a:t>
            </a:r>
          </a:p>
          <a:p>
            <a:r>
              <a:rPr lang="en-IN" sz="1100" b="1" dirty="0"/>
              <a:t>ratio123 = (count123 / count1123) * 100</a:t>
            </a:r>
          </a:p>
          <a:p>
            <a:r>
              <a:rPr lang="en-IN" sz="1100" b="1" dirty="0"/>
              <a:t>    if ratio123 != 0:</a:t>
            </a:r>
          </a:p>
          <a:p>
            <a:r>
              <a:rPr lang="en-IN" sz="1100" b="1" dirty="0"/>
              <a:t>        </a:t>
            </a:r>
            <a:r>
              <a:rPr lang="en-IN" sz="1100" b="1" dirty="0" err="1"/>
              <a:t>detection_ratio.objects.create</a:t>
            </a:r>
            <a:r>
              <a:rPr lang="en-IN" sz="1100" b="1" dirty="0"/>
              <a:t>(names=kword123, ratio=ratio123)</a:t>
            </a:r>
          </a:p>
          <a:p>
            <a:endParaRPr lang="en-IN" sz="1100" b="1" dirty="0"/>
          </a:p>
          <a:p>
            <a:r>
              <a:rPr lang="en-IN" sz="1100" b="1" dirty="0"/>
              <a:t>    ratio1234 = ""</a:t>
            </a:r>
          </a:p>
          <a:p>
            <a:r>
              <a:rPr lang="en-IN" sz="1100" b="1" dirty="0"/>
              <a:t>    kword1234 = 'age'</a:t>
            </a:r>
          </a:p>
          <a:p>
            <a:r>
              <a:rPr lang="en-IN" sz="1100" b="1" dirty="0"/>
              <a:t>    print(kword1234)</a:t>
            </a:r>
          </a:p>
          <a:p>
            <a:r>
              <a:rPr lang="en-IN" sz="1100" b="1" dirty="0"/>
              <a:t>    obj1234 = </a:t>
            </a:r>
            <a:r>
              <a:rPr lang="en-IN" sz="1100" b="1" dirty="0" err="1"/>
              <a:t>Cyberbullying_Detection_Type.objects.all</a:t>
            </a:r>
            <a:r>
              <a:rPr lang="en-IN" sz="1100" b="1" dirty="0"/>
              <a:t>().filter(Q(Prediction=kword1234))</a:t>
            </a:r>
          </a:p>
          <a:p>
            <a:r>
              <a:rPr lang="en-IN" sz="1100" b="1" dirty="0"/>
              <a:t>    obj11234 = </a:t>
            </a:r>
            <a:r>
              <a:rPr lang="en-IN" sz="1100" b="1" dirty="0" err="1"/>
              <a:t>Cyberbullying_Detection_Type.objects.all</a:t>
            </a:r>
            <a:r>
              <a:rPr lang="en-IN" sz="1100" b="1" dirty="0"/>
              <a:t>()</a:t>
            </a:r>
          </a:p>
          <a:p>
            <a:r>
              <a:rPr lang="en-IN" sz="1100" b="1" dirty="0"/>
              <a:t>    count1234 = obj1234.count();</a:t>
            </a:r>
          </a:p>
          <a:p>
            <a:r>
              <a:rPr lang="en-IN" sz="1100" b="1" dirty="0"/>
              <a:t>    count11234 = obj11234.count();</a:t>
            </a:r>
          </a:p>
          <a:p>
            <a:r>
              <a:rPr lang="en-IN" sz="1100" b="1" dirty="0"/>
              <a:t>    ratio1234 = (count1234 / count11234) * 100</a:t>
            </a:r>
          </a:p>
          <a:p>
            <a:r>
              <a:rPr lang="en-IN" sz="1100" b="1" dirty="0"/>
              <a:t>    if ratio1234 != 0:</a:t>
            </a:r>
          </a:p>
          <a:p>
            <a:r>
              <a:rPr lang="en-IN" sz="1100" b="1" dirty="0"/>
              <a:t>        </a:t>
            </a:r>
            <a:r>
              <a:rPr lang="en-IN" sz="1100" b="1" dirty="0" err="1"/>
              <a:t>detection_ratio.objects.create</a:t>
            </a:r>
            <a:r>
              <a:rPr lang="en-IN" sz="1100" b="1" dirty="0"/>
              <a:t>(names=kword1234, ratio=ratio1234)</a:t>
            </a:r>
          </a:p>
          <a:p>
            <a:endParaRPr lang="en-IN" sz="1100" b="1" dirty="0"/>
          </a:p>
          <a:p>
            <a:r>
              <a:rPr lang="en-IN" sz="1100" b="1" dirty="0"/>
              <a:t>    ratio123491 = ""</a:t>
            </a:r>
          </a:p>
          <a:p>
            <a:r>
              <a:rPr lang="en-IN" sz="1100" b="1" dirty="0"/>
              <a:t>    kword123491 = 'ethnicity'</a:t>
            </a:r>
          </a:p>
          <a:p>
            <a:r>
              <a:rPr lang="en-IN" sz="1100" b="1" dirty="0"/>
              <a:t>    print(kword123491)</a:t>
            </a:r>
          </a:p>
          <a:p>
            <a:r>
              <a:rPr lang="en-IN" sz="1100" b="1" dirty="0"/>
              <a:t>    obj123491 = </a:t>
            </a:r>
            <a:r>
              <a:rPr lang="en-IN" sz="1100" b="1" dirty="0" err="1"/>
              <a:t>Cyberbullying_Detection_Type.objects.all</a:t>
            </a:r>
            <a:r>
              <a:rPr lang="en-IN" sz="1100" b="1" dirty="0"/>
              <a:t>().filter(Q(Prediction=kword123491))</a:t>
            </a:r>
          </a:p>
          <a:p>
            <a:r>
              <a:rPr lang="en-IN" sz="1100" b="1" dirty="0"/>
              <a:t>    obj1123491 = </a:t>
            </a:r>
            <a:r>
              <a:rPr lang="en-IN" sz="1100" b="1" dirty="0" err="1"/>
              <a:t>Cyberbullying_Detection_Type.objects.all</a:t>
            </a:r>
            <a:r>
              <a:rPr lang="en-IN" sz="1100" b="1" dirty="0"/>
              <a:t>()</a:t>
            </a:r>
          </a:p>
          <a:p>
            <a:r>
              <a:rPr lang="en-IN" sz="1100" b="1" dirty="0"/>
              <a:t>    count123491 = obj123491.count();</a:t>
            </a:r>
          </a:p>
          <a:p>
            <a:r>
              <a:rPr lang="en-IN" sz="1100" b="1" dirty="0"/>
              <a:t>    count1123491 = obj1123491.count();</a:t>
            </a:r>
          </a:p>
          <a:p>
            <a:r>
              <a:rPr lang="en-IN" sz="1100" b="1" dirty="0"/>
              <a:t>    ratio123491 = (count123491 / count1123491) * 100</a:t>
            </a:r>
          </a:p>
          <a:p>
            <a:r>
              <a:rPr lang="en-IN" sz="1100" b="1" dirty="0"/>
              <a:t>    if ratio123491 != 0:</a:t>
            </a:r>
          </a:p>
          <a:p>
            <a:r>
              <a:rPr lang="en-IN" sz="1100" b="1" dirty="0"/>
              <a:t>        </a:t>
            </a:r>
            <a:r>
              <a:rPr lang="en-IN" sz="1100" b="1" dirty="0" err="1"/>
              <a:t>detection_ratio.objects.create</a:t>
            </a:r>
            <a:r>
              <a:rPr lang="en-IN" sz="1100" b="1" dirty="0"/>
              <a:t>(names=kword123491, ratio=ratio123491)</a:t>
            </a:r>
          </a:p>
          <a:p>
            <a:endParaRPr lang="en-IN" sz="1100" b="1" dirty="0"/>
          </a:p>
        </p:txBody>
      </p:sp>
      <p:cxnSp>
        <p:nvCxnSpPr>
          <p:cNvPr id="5" name="Straight Connector 4">
            <a:extLst>
              <a:ext uri="{FF2B5EF4-FFF2-40B4-BE49-F238E27FC236}">
                <a16:creationId xmlns:a16="http://schemas.microsoft.com/office/drawing/2014/main" id="{8FA6AD5B-6A5C-5B37-EC65-920F56B0FACE}"/>
              </a:ext>
            </a:extLst>
          </p:cNvPr>
          <p:cNvCxnSpPr>
            <a:cxnSpLocks/>
          </p:cNvCxnSpPr>
          <p:nvPr/>
        </p:nvCxnSpPr>
        <p:spPr>
          <a:xfrm>
            <a:off x="5899355" y="583543"/>
            <a:ext cx="0" cy="562061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10C73B-80D1-5CDC-4B14-F1CB6EB9B48A}"/>
              </a:ext>
            </a:extLst>
          </p:cNvPr>
          <p:cNvSpPr txBox="1"/>
          <p:nvPr/>
        </p:nvSpPr>
        <p:spPr>
          <a:xfrm>
            <a:off x="5820697" y="653845"/>
            <a:ext cx="6115664" cy="3808735"/>
          </a:xfrm>
          <a:prstGeom prst="rect">
            <a:avLst/>
          </a:prstGeom>
          <a:noFill/>
        </p:spPr>
        <p:txBody>
          <a:bodyPr wrap="square">
            <a:spAutoFit/>
          </a:bodyPr>
          <a:lstStyle/>
          <a:p>
            <a:r>
              <a:rPr lang="en-IN" sz="1050" b="1" dirty="0"/>
              <a:t>ratio123 = (count123 / count1123) * 100</a:t>
            </a:r>
          </a:p>
          <a:p>
            <a:r>
              <a:rPr lang="en-IN" sz="1050" b="1" dirty="0"/>
              <a:t>    if ratio123 != 0:</a:t>
            </a:r>
          </a:p>
          <a:p>
            <a:r>
              <a:rPr lang="en-IN" sz="1050" b="1" dirty="0"/>
              <a:t>        </a:t>
            </a:r>
            <a:r>
              <a:rPr lang="en-IN" sz="1050" b="1" dirty="0" err="1"/>
              <a:t>detection_ratio.objects.create</a:t>
            </a:r>
            <a:r>
              <a:rPr lang="en-IN" sz="1050" b="1" dirty="0"/>
              <a:t>(names=kword123, ratio=ratio123)</a:t>
            </a:r>
          </a:p>
          <a:p>
            <a:r>
              <a:rPr lang="en-IN" sz="1050" b="1" dirty="0"/>
              <a:t>    ratio1234 = ""</a:t>
            </a:r>
          </a:p>
          <a:p>
            <a:r>
              <a:rPr lang="en-IN" sz="1050" b="1" dirty="0"/>
              <a:t>    kword1234 = 'age'</a:t>
            </a:r>
          </a:p>
          <a:p>
            <a:r>
              <a:rPr lang="en-IN" sz="1050" b="1" dirty="0"/>
              <a:t>    print(kword1234)</a:t>
            </a:r>
          </a:p>
          <a:p>
            <a:r>
              <a:rPr lang="en-IN" sz="1050" b="1" dirty="0"/>
              <a:t>    obj1234 = </a:t>
            </a:r>
            <a:r>
              <a:rPr lang="en-IN" sz="1050" b="1" dirty="0" err="1"/>
              <a:t>Cyberbullying_Detection_Type.objects.all</a:t>
            </a:r>
            <a:r>
              <a:rPr lang="en-IN" sz="1050" b="1" dirty="0"/>
              <a:t>().filter(Q(Prediction=kword1234))</a:t>
            </a:r>
          </a:p>
          <a:p>
            <a:r>
              <a:rPr lang="en-IN" sz="1050" b="1" dirty="0"/>
              <a:t>    obj11234 = </a:t>
            </a:r>
            <a:r>
              <a:rPr lang="en-IN" sz="1050" b="1" dirty="0" err="1"/>
              <a:t>Cyberbullying_Detection_Type.objects.all</a:t>
            </a:r>
            <a:r>
              <a:rPr lang="en-IN" sz="1050" b="1" dirty="0"/>
              <a:t>()</a:t>
            </a:r>
          </a:p>
          <a:p>
            <a:r>
              <a:rPr lang="en-IN" sz="1050" b="1" dirty="0"/>
              <a:t>    count1234 = obj1234.count();</a:t>
            </a:r>
          </a:p>
          <a:p>
            <a:r>
              <a:rPr lang="en-IN" sz="1050" b="1" dirty="0"/>
              <a:t>    count11234 = obj11234.count();</a:t>
            </a:r>
          </a:p>
          <a:p>
            <a:r>
              <a:rPr lang="en-IN" sz="1050" b="1" dirty="0"/>
              <a:t>    ratio1234 = (count1234 / count11234) * 100</a:t>
            </a:r>
          </a:p>
          <a:p>
            <a:r>
              <a:rPr lang="en-IN" sz="1050" b="1" dirty="0"/>
              <a:t>    if ratio1234 != 0:</a:t>
            </a:r>
          </a:p>
          <a:p>
            <a:r>
              <a:rPr lang="en-IN" sz="1050" b="1" dirty="0"/>
              <a:t>        </a:t>
            </a:r>
            <a:r>
              <a:rPr lang="en-IN" sz="1050" b="1" dirty="0" err="1"/>
              <a:t>detection_ratio.objects.create</a:t>
            </a:r>
            <a:r>
              <a:rPr lang="en-IN" sz="1050" b="1" dirty="0"/>
              <a:t>(names=kword1234, ratio=ratio1234)</a:t>
            </a:r>
          </a:p>
          <a:p>
            <a:r>
              <a:rPr lang="en-IN" sz="1050" b="1" dirty="0"/>
              <a:t>    ratio123491 = ""</a:t>
            </a:r>
          </a:p>
          <a:p>
            <a:r>
              <a:rPr lang="en-IN" sz="1050" b="1" dirty="0"/>
              <a:t>    kword123491 = 'ethnicity'</a:t>
            </a:r>
          </a:p>
          <a:p>
            <a:r>
              <a:rPr lang="en-IN" sz="1050" b="1" dirty="0"/>
              <a:t>    print(kword123491)</a:t>
            </a:r>
          </a:p>
          <a:p>
            <a:r>
              <a:rPr lang="en-IN" sz="1050" b="1" dirty="0"/>
              <a:t>    obj123491 = </a:t>
            </a:r>
            <a:r>
              <a:rPr lang="en-IN" sz="1050" b="1" dirty="0" err="1"/>
              <a:t>Cyberbullying_Detection_Type.objects.all</a:t>
            </a:r>
            <a:r>
              <a:rPr lang="en-IN" sz="1050" b="1" dirty="0"/>
              <a:t>().filter(Q(Prediction=kword123491))</a:t>
            </a:r>
          </a:p>
          <a:p>
            <a:r>
              <a:rPr lang="en-IN" sz="1050" b="1" dirty="0"/>
              <a:t>    obj1123491 = </a:t>
            </a:r>
            <a:r>
              <a:rPr lang="en-IN" sz="1050" b="1" dirty="0" err="1"/>
              <a:t>Cyberbullying_Detection_Type.objects.all</a:t>
            </a:r>
            <a:r>
              <a:rPr lang="en-IN" sz="1050" b="1" dirty="0"/>
              <a:t>()</a:t>
            </a:r>
          </a:p>
          <a:p>
            <a:r>
              <a:rPr lang="en-IN" sz="1050" b="1" dirty="0"/>
              <a:t>    count123491 = obj123491.count();</a:t>
            </a:r>
          </a:p>
          <a:p>
            <a:r>
              <a:rPr lang="en-IN" sz="1050" b="1" dirty="0"/>
              <a:t>    count1123491 = obj1123491.count();</a:t>
            </a:r>
          </a:p>
          <a:p>
            <a:r>
              <a:rPr lang="en-IN" sz="1050" b="1" dirty="0"/>
              <a:t>    ratio123491 = (count123491 / count1123491) * 100</a:t>
            </a:r>
          </a:p>
          <a:p>
            <a:r>
              <a:rPr lang="en-IN" sz="1050" b="1" dirty="0"/>
              <a:t>    if ratio123491 != 0:</a:t>
            </a:r>
          </a:p>
          <a:p>
            <a:r>
              <a:rPr lang="en-IN" sz="1050" b="1" dirty="0"/>
              <a:t>        </a:t>
            </a:r>
            <a:r>
              <a:rPr lang="en-IN" sz="1050" b="1" dirty="0" err="1"/>
              <a:t>detection_ratio.objects.create</a:t>
            </a:r>
            <a:r>
              <a:rPr lang="en-IN" sz="1050" b="1" dirty="0"/>
              <a:t>(names=kword123491, ratio=ratio123491)</a:t>
            </a:r>
          </a:p>
        </p:txBody>
      </p:sp>
      <p:sp>
        <p:nvSpPr>
          <p:cNvPr id="14" name="TextBox 13">
            <a:extLst>
              <a:ext uri="{FF2B5EF4-FFF2-40B4-BE49-F238E27FC236}">
                <a16:creationId xmlns:a16="http://schemas.microsoft.com/office/drawing/2014/main" id="{177ED3F8-7428-EA9E-38A0-B0C44D387D0B}"/>
              </a:ext>
            </a:extLst>
          </p:cNvPr>
          <p:cNvSpPr txBox="1"/>
          <p:nvPr/>
        </p:nvSpPr>
        <p:spPr>
          <a:xfrm>
            <a:off x="5820697" y="4337467"/>
            <a:ext cx="5791199" cy="2062103"/>
          </a:xfrm>
          <a:prstGeom prst="rect">
            <a:avLst/>
          </a:prstGeom>
          <a:noFill/>
        </p:spPr>
        <p:txBody>
          <a:bodyPr wrap="square">
            <a:spAutoFit/>
          </a:bodyPr>
          <a:lstStyle/>
          <a:p>
            <a:r>
              <a:rPr lang="en-IN" b="1" dirty="0"/>
              <a:t> </a:t>
            </a:r>
            <a:r>
              <a:rPr lang="en-IN" sz="1100" b="1" dirty="0" err="1"/>
              <a:t>obj</a:t>
            </a:r>
            <a:r>
              <a:rPr lang="en-IN" sz="1100" b="1" dirty="0"/>
              <a:t> = </a:t>
            </a:r>
            <a:r>
              <a:rPr lang="en-IN" sz="1100" b="1" dirty="0" err="1"/>
              <a:t>detection_ratio.objects.all</a:t>
            </a:r>
            <a:r>
              <a:rPr lang="en-IN" sz="1100" b="1" dirty="0"/>
              <a:t>()</a:t>
            </a:r>
          </a:p>
          <a:p>
            <a:r>
              <a:rPr lang="en-IN" sz="1100" b="1" dirty="0"/>
              <a:t>    return render(request, '</a:t>
            </a:r>
            <a:r>
              <a:rPr lang="en-IN" sz="1100" b="1" dirty="0" err="1"/>
              <a:t>SProvider</a:t>
            </a:r>
            <a:r>
              <a:rPr lang="en-IN" sz="1100" b="1" dirty="0"/>
              <a:t>/Find_Predicted_Cyberbullying_Detection_Ratio.html', {'</a:t>
            </a:r>
            <a:r>
              <a:rPr lang="en-IN" sz="1100" b="1" dirty="0" err="1"/>
              <a:t>objs</a:t>
            </a:r>
            <a:r>
              <a:rPr lang="en-IN" sz="1100" b="1" dirty="0"/>
              <a:t>': </a:t>
            </a:r>
            <a:r>
              <a:rPr lang="en-IN" sz="1100" b="1" dirty="0" err="1"/>
              <a:t>obj</a:t>
            </a:r>
            <a:r>
              <a:rPr lang="en-IN" sz="1100" b="1" dirty="0"/>
              <a:t>})</a:t>
            </a:r>
          </a:p>
          <a:p>
            <a:r>
              <a:rPr lang="en-IN" sz="1100" b="1" dirty="0"/>
              <a:t>def </a:t>
            </a:r>
            <a:r>
              <a:rPr lang="en-IN" sz="1100" b="1" dirty="0" err="1"/>
              <a:t>View_Remote_Users</a:t>
            </a:r>
            <a:r>
              <a:rPr lang="en-IN" sz="1100" b="1" dirty="0"/>
              <a:t>(request):</a:t>
            </a:r>
          </a:p>
          <a:p>
            <a:r>
              <a:rPr lang="en-IN" sz="1100" b="1" dirty="0"/>
              <a:t>    </a:t>
            </a:r>
            <a:r>
              <a:rPr lang="en-IN" sz="1100" b="1" dirty="0" err="1"/>
              <a:t>obj</a:t>
            </a:r>
            <a:r>
              <a:rPr lang="en-IN" sz="1100" b="1" dirty="0"/>
              <a:t>=</a:t>
            </a:r>
            <a:r>
              <a:rPr lang="en-IN" sz="1100" b="1" dirty="0" err="1"/>
              <a:t>ClientRegister_Model.objects.all</a:t>
            </a:r>
            <a:r>
              <a:rPr lang="en-IN" sz="1100" b="1" dirty="0"/>
              <a:t>()</a:t>
            </a:r>
          </a:p>
          <a:p>
            <a:r>
              <a:rPr lang="en-IN" sz="1100" b="1" dirty="0"/>
              <a:t>    return render(request,'</a:t>
            </a:r>
            <a:r>
              <a:rPr lang="en-IN" sz="1100" b="1" dirty="0" err="1"/>
              <a:t>SProvider</a:t>
            </a:r>
            <a:r>
              <a:rPr lang="en-IN" sz="1100" b="1" dirty="0"/>
              <a:t>/View_Remote_Users.html',{'objects':</a:t>
            </a:r>
            <a:r>
              <a:rPr lang="en-IN" sz="1100" b="1" dirty="0" err="1"/>
              <a:t>obj</a:t>
            </a:r>
            <a:r>
              <a:rPr lang="en-IN" sz="1100" b="1" dirty="0"/>
              <a:t>})</a:t>
            </a:r>
          </a:p>
          <a:p>
            <a:r>
              <a:rPr lang="en-IN" sz="1100" b="1" dirty="0"/>
              <a:t>def </a:t>
            </a:r>
            <a:r>
              <a:rPr lang="en-IN" sz="1100" b="1" dirty="0" err="1"/>
              <a:t>ViewTrendings</a:t>
            </a:r>
            <a:r>
              <a:rPr lang="en-IN" sz="1100" b="1" dirty="0"/>
              <a:t>(request):</a:t>
            </a:r>
          </a:p>
          <a:p>
            <a:r>
              <a:rPr lang="en-IN" sz="1100" b="1" dirty="0"/>
              <a:t>    topic = </a:t>
            </a:r>
            <a:r>
              <a:rPr lang="en-IN" sz="1100" b="1" dirty="0" err="1"/>
              <a:t>Cyberbullying_Detection_Type.objects.values</a:t>
            </a:r>
            <a:r>
              <a:rPr lang="en-IN" sz="1100" b="1" dirty="0"/>
              <a:t>('topics').annotate(</a:t>
            </a:r>
            <a:r>
              <a:rPr lang="en-IN" sz="1100" b="1" dirty="0" err="1"/>
              <a:t>dcount</a:t>
            </a:r>
            <a:r>
              <a:rPr lang="en-IN" sz="1100" b="1" dirty="0"/>
              <a:t>=Count('topics')).</a:t>
            </a:r>
            <a:r>
              <a:rPr lang="en-IN" sz="1100" b="1" dirty="0" err="1"/>
              <a:t>order_by</a:t>
            </a:r>
            <a:r>
              <a:rPr lang="en-IN" sz="1100" b="1" dirty="0"/>
              <a:t>('-</a:t>
            </a:r>
            <a:r>
              <a:rPr lang="en-IN" sz="1100" b="1" dirty="0" err="1"/>
              <a:t>dcount</a:t>
            </a:r>
            <a:r>
              <a:rPr lang="en-IN" sz="1100" b="1" dirty="0"/>
              <a:t>')</a:t>
            </a:r>
          </a:p>
          <a:p>
            <a:r>
              <a:rPr lang="en-IN" sz="1100" b="1" dirty="0"/>
              <a:t>    </a:t>
            </a:r>
          </a:p>
        </p:txBody>
      </p:sp>
    </p:spTree>
    <p:extLst>
      <p:ext uri="{BB962C8B-B14F-4D97-AF65-F5344CB8AC3E}">
        <p14:creationId xmlns:p14="http://schemas.microsoft.com/office/powerpoint/2010/main" val="51254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56FECA-52DC-C99F-6558-67A396ABF128}"/>
              </a:ext>
            </a:extLst>
          </p:cNvPr>
          <p:cNvSpPr/>
          <p:nvPr/>
        </p:nvSpPr>
        <p:spPr>
          <a:xfrm>
            <a:off x="3614120" y="2558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grpSp>
        <p:nvGrpSpPr>
          <p:cNvPr id="4" name="Group 3">
            <a:extLst>
              <a:ext uri="{FF2B5EF4-FFF2-40B4-BE49-F238E27FC236}">
                <a16:creationId xmlns:a16="http://schemas.microsoft.com/office/drawing/2014/main" id="{704E7506-D4C4-BF14-5874-C4220651FECE}"/>
              </a:ext>
            </a:extLst>
          </p:cNvPr>
          <p:cNvGrpSpPr/>
          <p:nvPr/>
        </p:nvGrpSpPr>
        <p:grpSpPr>
          <a:xfrm>
            <a:off x="4094146" y="34160"/>
            <a:ext cx="5391015" cy="358685"/>
            <a:chOff x="390984" y="119842"/>
            <a:chExt cx="5473786" cy="472320"/>
          </a:xfrm>
          <a:solidFill>
            <a:schemeClr val="tx1"/>
          </a:solidFill>
        </p:grpSpPr>
        <p:sp>
          <p:nvSpPr>
            <p:cNvPr id="19" name="Rectangle: Rounded Corners 18">
              <a:extLst>
                <a:ext uri="{FF2B5EF4-FFF2-40B4-BE49-F238E27FC236}">
                  <a16:creationId xmlns:a16="http://schemas.microsoft.com/office/drawing/2014/main" id="{60CC7D36-EA1A-F595-2FE9-9EEB6C4FD195}"/>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a:p>
          </p:txBody>
        </p:sp>
        <p:sp>
          <p:nvSpPr>
            <p:cNvPr id="20" name="Rectangle: Rounded Corners 5">
              <a:extLst>
                <a:ext uri="{FF2B5EF4-FFF2-40B4-BE49-F238E27FC236}">
                  <a16:creationId xmlns:a16="http://schemas.microsoft.com/office/drawing/2014/main" id="{DAB0FDD9-5943-61A5-455D-86AA35497A67}"/>
                </a:ext>
              </a:extLst>
            </p:cNvPr>
            <p:cNvSpPr txBox="1"/>
            <p:nvPr/>
          </p:nvSpPr>
          <p:spPr>
            <a:xfrm>
              <a:off x="414041" y="143385"/>
              <a:ext cx="5427672" cy="426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kern="1200" dirty="0"/>
                <a:t>ABSTRACT</a:t>
              </a:r>
            </a:p>
          </p:txBody>
        </p:sp>
      </p:grpSp>
      <p:sp>
        <p:nvSpPr>
          <p:cNvPr id="37" name="Oval 36">
            <a:extLst>
              <a:ext uri="{FF2B5EF4-FFF2-40B4-BE49-F238E27FC236}">
                <a16:creationId xmlns:a16="http://schemas.microsoft.com/office/drawing/2014/main" id="{6C916502-5B97-F2D8-C94E-B437E0582905}"/>
              </a:ext>
            </a:extLst>
          </p:cNvPr>
          <p:cNvSpPr/>
          <p:nvPr/>
        </p:nvSpPr>
        <p:spPr>
          <a:xfrm>
            <a:off x="314531" y="2438770"/>
            <a:ext cx="2576153" cy="1381322"/>
          </a:xfrm>
          <a:prstGeom prst="ellipse">
            <a:avLst/>
          </a:prstGeom>
          <a:blipFill>
            <a:blip r:embed="rId2"/>
            <a:tile tx="0" ty="0" sx="100000" sy="100000" flip="none" algn="tl"/>
          </a:blipFill>
          <a:ln w="38100">
            <a:solidFill>
              <a:schemeClr val="bg2">
                <a:lumMod val="1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lgerian" panose="04020705040A02060702" pitchFamily="82" charset="0"/>
              </a:rPr>
              <a:t>contents</a:t>
            </a:r>
          </a:p>
        </p:txBody>
      </p:sp>
      <p:cxnSp>
        <p:nvCxnSpPr>
          <p:cNvPr id="39" name="Straight Connector 38">
            <a:extLst>
              <a:ext uri="{FF2B5EF4-FFF2-40B4-BE49-F238E27FC236}">
                <a16:creationId xmlns:a16="http://schemas.microsoft.com/office/drawing/2014/main" id="{1B110937-6D24-C880-CBCE-5B710A4ABC4D}"/>
              </a:ext>
            </a:extLst>
          </p:cNvPr>
          <p:cNvCxnSpPr>
            <a:cxnSpLocks/>
            <a:stCxn id="37" idx="6"/>
          </p:cNvCxnSpPr>
          <p:nvPr/>
        </p:nvCxnSpPr>
        <p:spPr>
          <a:xfrm>
            <a:off x="2890684" y="3129431"/>
            <a:ext cx="491613"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A55C3FDC-BEB8-67A8-3642-D7E0C321E760}"/>
              </a:ext>
            </a:extLst>
          </p:cNvPr>
          <p:cNvCxnSpPr>
            <a:cxnSpLocks/>
          </p:cNvCxnSpPr>
          <p:nvPr/>
        </p:nvCxnSpPr>
        <p:spPr>
          <a:xfrm>
            <a:off x="3329215" y="24123"/>
            <a:ext cx="31510" cy="633536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A3030E36-D319-57D6-42D2-5E76E859B6BF}"/>
              </a:ext>
            </a:extLst>
          </p:cNvPr>
          <p:cNvCxnSpPr>
            <a:cxnSpLocks/>
          </p:cNvCxnSpPr>
          <p:nvPr/>
        </p:nvCxnSpPr>
        <p:spPr>
          <a:xfrm>
            <a:off x="3409235" y="212955"/>
            <a:ext cx="19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8140D88-9A4A-0E4B-778F-A27F6F9A1B81}"/>
              </a:ext>
            </a:extLst>
          </p:cNvPr>
          <p:cNvCxnSpPr>
            <a:cxnSpLocks/>
          </p:cNvCxnSpPr>
          <p:nvPr/>
        </p:nvCxnSpPr>
        <p:spPr>
          <a:xfrm>
            <a:off x="3404607" y="585942"/>
            <a:ext cx="19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A07D61-F2AD-E659-0CC2-D96118FE19C5}"/>
              </a:ext>
            </a:extLst>
          </p:cNvPr>
          <p:cNvCxnSpPr>
            <a:cxnSpLocks/>
          </p:cNvCxnSpPr>
          <p:nvPr/>
        </p:nvCxnSpPr>
        <p:spPr>
          <a:xfrm>
            <a:off x="3400784" y="947240"/>
            <a:ext cx="221165" cy="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8C288FE-79BC-DE78-9C57-928712A9023C}"/>
              </a:ext>
            </a:extLst>
          </p:cNvPr>
          <p:cNvCxnSpPr>
            <a:cxnSpLocks/>
          </p:cNvCxnSpPr>
          <p:nvPr/>
        </p:nvCxnSpPr>
        <p:spPr>
          <a:xfrm flipV="1">
            <a:off x="3372079" y="1309740"/>
            <a:ext cx="245592" cy="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028D77-17DC-C56C-5603-1509B386B085}"/>
              </a:ext>
            </a:extLst>
          </p:cNvPr>
          <p:cNvCxnSpPr>
            <a:cxnSpLocks/>
          </p:cNvCxnSpPr>
          <p:nvPr/>
        </p:nvCxnSpPr>
        <p:spPr>
          <a:xfrm>
            <a:off x="3380700" y="1708259"/>
            <a:ext cx="233419" cy="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274B83-9D69-6456-CEA8-B7B0085F2090}"/>
              </a:ext>
            </a:extLst>
          </p:cNvPr>
          <p:cNvCxnSpPr>
            <a:cxnSpLocks/>
          </p:cNvCxnSpPr>
          <p:nvPr/>
        </p:nvCxnSpPr>
        <p:spPr>
          <a:xfrm flipV="1">
            <a:off x="3432513" y="2088792"/>
            <a:ext cx="189866" cy="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D5DDECF-E309-B108-0F41-5FEEAFED28F2}"/>
              </a:ext>
            </a:extLst>
          </p:cNvPr>
          <p:cNvCxnSpPr>
            <a:cxnSpLocks/>
            <a:endCxn id="66" idx="1"/>
          </p:cNvCxnSpPr>
          <p:nvPr/>
        </p:nvCxnSpPr>
        <p:spPr>
          <a:xfrm flipV="1">
            <a:off x="3372079" y="4052022"/>
            <a:ext cx="249397" cy="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FFBF9C-BA9A-F472-C836-7DAB3881A774}"/>
              </a:ext>
            </a:extLst>
          </p:cNvPr>
          <p:cNvCxnSpPr>
            <a:cxnSpLocks/>
            <a:endCxn id="65" idx="1"/>
          </p:cNvCxnSpPr>
          <p:nvPr/>
        </p:nvCxnSpPr>
        <p:spPr>
          <a:xfrm>
            <a:off x="3380654" y="5655215"/>
            <a:ext cx="255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F0F498-4D86-7433-1B8B-F72A9A4915CD}"/>
              </a:ext>
            </a:extLst>
          </p:cNvPr>
          <p:cNvCxnSpPr>
            <a:cxnSpLocks/>
            <a:endCxn id="62" idx="1"/>
          </p:cNvCxnSpPr>
          <p:nvPr/>
        </p:nvCxnSpPr>
        <p:spPr>
          <a:xfrm>
            <a:off x="3403408" y="4453149"/>
            <a:ext cx="218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3959FC-9B63-4DCA-72E5-91CDB7F0B16E}"/>
              </a:ext>
            </a:extLst>
          </p:cNvPr>
          <p:cNvCxnSpPr>
            <a:cxnSpLocks/>
          </p:cNvCxnSpPr>
          <p:nvPr/>
        </p:nvCxnSpPr>
        <p:spPr>
          <a:xfrm flipV="1">
            <a:off x="3398573" y="5245257"/>
            <a:ext cx="237895" cy="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4F0D4A2-CBAA-CFA4-63DC-E9315C4A947D}"/>
              </a:ext>
            </a:extLst>
          </p:cNvPr>
          <p:cNvCxnSpPr>
            <a:cxnSpLocks/>
          </p:cNvCxnSpPr>
          <p:nvPr/>
        </p:nvCxnSpPr>
        <p:spPr>
          <a:xfrm>
            <a:off x="3387734" y="4865988"/>
            <a:ext cx="233742" cy="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1F05AC2-C591-A0E7-31F4-87E25CB4ECBD}"/>
              </a:ext>
            </a:extLst>
          </p:cNvPr>
          <p:cNvSpPr/>
          <p:nvPr/>
        </p:nvSpPr>
        <p:spPr>
          <a:xfrm>
            <a:off x="3614119" y="412709"/>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5" name="Rectangle 54">
            <a:extLst>
              <a:ext uri="{FF2B5EF4-FFF2-40B4-BE49-F238E27FC236}">
                <a16:creationId xmlns:a16="http://schemas.microsoft.com/office/drawing/2014/main" id="{624856FA-7116-1EB5-B6C9-4A2354B07399}"/>
              </a:ext>
            </a:extLst>
          </p:cNvPr>
          <p:cNvSpPr/>
          <p:nvPr/>
        </p:nvSpPr>
        <p:spPr>
          <a:xfrm>
            <a:off x="3614119" y="794074"/>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56" name="Rectangle 55">
            <a:extLst>
              <a:ext uri="{FF2B5EF4-FFF2-40B4-BE49-F238E27FC236}">
                <a16:creationId xmlns:a16="http://schemas.microsoft.com/office/drawing/2014/main" id="{3D8B349C-3E37-2EAF-6C8E-FAD1AB022C9F}"/>
              </a:ext>
            </a:extLst>
          </p:cNvPr>
          <p:cNvSpPr/>
          <p:nvPr/>
        </p:nvSpPr>
        <p:spPr>
          <a:xfrm>
            <a:off x="3621476" y="1165778"/>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7" name="Rectangle 56">
            <a:extLst>
              <a:ext uri="{FF2B5EF4-FFF2-40B4-BE49-F238E27FC236}">
                <a16:creationId xmlns:a16="http://schemas.microsoft.com/office/drawing/2014/main" id="{7C51263F-4712-6AE6-869C-3D4D6753AE42}"/>
              </a:ext>
            </a:extLst>
          </p:cNvPr>
          <p:cNvSpPr/>
          <p:nvPr/>
        </p:nvSpPr>
        <p:spPr>
          <a:xfrm>
            <a:off x="3622884" y="192785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9" name="Rectangle 58">
            <a:extLst>
              <a:ext uri="{FF2B5EF4-FFF2-40B4-BE49-F238E27FC236}">
                <a16:creationId xmlns:a16="http://schemas.microsoft.com/office/drawing/2014/main" id="{A854B088-DF2C-AC5D-8760-63C8220F2840}"/>
              </a:ext>
            </a:extLst>
          </p:cNvPr>
          <p:cNvSpPr/>
          <p:nvPr/>
        </p:nvSpPr>
        <p:spPr>
          <a:xfrm>
            <a:off x="3621476" y="233988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0" name="Rectangle 59">
            <a:extLst>
              <a:ext uri="{FF2B5EF4-FFF2-40B4-BE49-F238E27FC236}">
                <a16:creationId xmlns:a16="http://schemas.microsoft.com/office/drawing/2014/main" id="{D240BCC3-1AE8-0A36-8EBA-955F6A4DC7A9}"/>
              </a:ext>
            </a:extLst>
          </p:cNvPr>
          <p:cNvSpPr/>
          <p:nvPr/>
        </p:nvSpPr>
        <p:spPr>
          <a:xfrm>
            <a:off x="3614119" y="271502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1" name="Rectangle 60">
            <a:extLst>
              <a:ext uri="{FF2B5EF4-FFF2-40B4-BE49-F238E27FC236}">
                <a16:creationId xmlns:a16="http://schemas.microsoft.com/office/drawing/2014/main" id="{098CC3C0-3D6F-AC8F-7869-8A4BBAF4D156}"/>
              </a:ext>
            </a:extLst>
          </p:cNvPr>
          <p:cNvSpPr/>
          <p:nvPr/>
        </p:nvSpPr>
        <p:spPr>
          <a:xfrm>
            <a:off x="3621476" y="3494584"/>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2" name="Rectangle 61">
            <a:extLst>
              <a:ext uri="{FF2B5EF4-FFF2-40B4-BE49-F238E27FC236}">
                <a16:creationId xmlns:a16="http://schemas.microsoft.com/office/drawing/2014/main" id="{534FDD8A-4C84-FAF3-47E7-0F6ECF382160}"/>
              </a:ext>
            </a:extLst>
          </p:cNvPr>
          <p:cNvSpPr/>
          <p:nvPr/>
        </p:nvSpPr>
        <p:spPr>
          <a:xfrm>
            <a:off x="3621476" y="429131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3" name="Rectangle 62">
            <a:extLst>
              <a:ext uri="{FF2B5EF4-FFF2-40B4-BE49-F238E27FC236}">
                <a16:creationId xmlns:a16="http://schemas.microsoft.com/office/drawing/2014/main" id="{E31B698A-DCE3-DE40-4B87-DBBBDDD40373}"/>
              </a:ext>
            </a:extLst>
          </p:cNvPr>
          <p:cNvSpPr/>
          <p:nvPr/>
        </p:nvSpPr>
        <p:spPr>
          <a:xfrm>
            <a:off x="3621476" y="5090518"/>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5" name="Rectangle 64">
            <a:extLst>
              <a:ext uri="{FF2B5EF4-FFF2-40B4-BE49-F238E27FC236}">
                <a16:creationId xmlns:a16="http://schemas.microsoft.com/office/drawing/2014/main" id="{5E319935-FD5A-55E6-FA4E-1546490DBA85}"/>
              </a:ext>
            </a:extLst>
          </p:cNvPr>
          <p:cNvSpPr/>
          <p:nvPr/>
        </p:nvSpPr>
        <p:spPr>
          <a:xfrm>
            <a:off x="3636468" y="549338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6" name="Rectangle 65">
            <a:extLst>
              <a:ext uri="{FF2B5EF4-FFF2-40B4-BE49-F238E27FC236}">
                <a16:creationId xmlns:a16="http://schemas.microsoft.com/office/drawing/2014/main" id="{FE15D0B5-922C-349E-4592-FB79CE627315}"/>
              </a:ext>
            </a:extLst>
          </p:cNvPr>
          <p:cNvSpPr/>
          <p:nvPr/>
        </p:nvSpPr>
        <p:spPr>
          <a:xfrm>
            <a:off x="3621476" y="3890189"/>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8" name="Rectangle 67">
            <a:extLst>
              <a:ext uri="{FF2B5EF4-FFF2-40B4-BE49-F238E27FC236}">
                <a16:creationId xmlns:a16="http://schemas.microsoft.com/office/drawing/2014/main" id="{6801D445-81DD-F6ED-4FCE-68261F7CFB75}"/>
              </a:ext>
            </a:extLst>
          </p:cNvPr>
          <p:cNvSpPr/>
          <p:nvPr/>
        </p:nvSpPr>
        <p:spPr>
          <a:xfrm>
            <a:off x="3614119" y="1550757"/>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0" name="Rectangle 69">
            <a:extLst>
              <a:ext uri="{FF2B5EF4-FFF2-40B4-BE49-F238E27FC236}">
                <a16:creationId xmlns:a16="http://schemas.microsoft.com/office/drawing/2014/main" id="{9588762A-6274-6472-0384-848C9ECE49FD}"/>
              </a:ext>
            </a:extLst>
          </p:cNvPr>
          <p:cNvSpPr/>
          <p:nvPr/>
        </p:nvSpPr>
        <p:spPr>
          <a:xfrm>
            <a:off x="3621476" y="3096391"/>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2" name="Rectangle 71">
            <a:extLst>
              <a:ext uri="{FF2B5EF4-FFF2-40B4-BE49-F238E27FC236}">
                <a16:creationId xmlns:a16="http://schemas.microsoft.com/office/drawing/2014/main" id="{E7A323AF-EF94-7ADD-C3AA-8D14A01BE102}"/>
              </a:ext>
            </a:extLst>
          </p:cNvPr>
          <p:cNvSpPr/>
          <p:nvPr/>
        </p:nvSpPr>
        <p:spPr>
          <a:xfrm>
            <a:off x="3625762" y="470028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74" name="Rectangle 73">
            <a:extLst>
              <a:ext uri="{FF2B5EF4-FFF2-40B4-BE49-F238E27FC236}">
                <a16:creationId xmlns:a16="http://schemas.microsoft.com/office/drawing/2014/main" id="{4868883A-928F-3C1B-45F0-89C83CD1BC7C}"/>
              </a:ext>
            </a:extLst>
          </p:cNvPr>
          <p:cNvSpPr/>
          <p:nvPr/>
        </p:nvSpPr>
        <p:spPr>
          <a:xfrm>
            <a:off x="3621476" y="595243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cxnSp>
        <p:nvCxnSpPr>
          <p:cNvPr id="76" name="Straight Arrow Connector 75">
            <a:extLst>
              <a:ext uri="{FF2B5EF4-FFF2-40B4-BE49-F238E27FC236}">
                <a16:creationId xmlns:a16="http://schemas.microsoft.com/office/drawing/2014/main" id="{B23F9FE5-221A-2216-BA2A-745CA4AF7E12}"/>
              </a:ext>
            </a:extLst>
          </p:cNvPr>
          <p:cNvCxnSpPr>
            <a:cxnSpLocks/>
            <a:endCxn id="59" idx="1"/>
          </p:cNvCxnSpPr>
          <p:nvPr/>
        </p:nvCxnSpPr>
        <p:spPr>
          <a:xfrm>
            <a:off x="3400784" y="2496678"/>
            <a:ext cx="220692" cy="5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152C4BAF-3E13-5CCC-B5F6-51A539DBCC7F}"/>
              </a:ext>
            </a:extLst>
          </p:cNvPr>
          <p:cNvGrpSpPr/>
          <p:nvPr/>
        </p:nvGrpSpPr>
        <p:grpSpPr>
          <a:xfrm>
            <a:off x="4068946" y="2015902"/>
            <a:ext cx="5391015" cy="358685"/>
            <a:chOff x="390984" y="119842"/>
            <a:chExt cx="5473786" cy="472320"/>
          </a:xfrm>
          <a:solidFill>
            <a:schemeClr val="tx1"/>
          </a:solidFill>
        </p:grpSpPr>
        <p:sp>
          <p:nvSpPr>
            <p:cNvPr id="78" name="Rectangle: Rounded Corners 77">
              <a:extLst>
                <a:ext uri="{FF2B5EF4-FFF2-40B4-BE49-F238E27FC236}">
                  <a16:creationId xmlns:a16="http://schemas.microsoft.com/office/drawing/2014/main" id="{B09253EC-5A52-DCE4-AD02-B0417E5EFF17}"/>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dirty="0"/>
            </a:p>
          </p:txBody>
        </p:sp>
        <p:sp>
          <p:nvSpPr>
            <p:cNvPr id="79" name="Rectangle: Rounded Corners 5">
              <a:extLst>
                <a:ext uri="{FF2B5EF4-FFF2-40B4-BE49-F238E27FC236}">
                  <a16:creationId xmlns:a16="http://schemas.microsoft.com/office/drawing/2014/main" id="{A0C2821F-D0D7-69C2-F4DB-0C81CFB5CCAA}"/>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HARDWARE AND SOFTWARE REQUIREMENTS</a:t>
              </a:r>
              <a:endParaRPr lang="en-IN" sz="1600" b="1" kern="1200" dirty="0"/>
            </a:p>
          </p:txBody>
        </p:sp>
      </p:grpSp>
      <p:grpSp>
        <p:nvGrpSpPr>
          <p:cNvPr id="80" name="Group 79">
            <a:extLst>
              <a:ext uri="{FF2B5EF4-FFF2-40B4-BE49-F238E27FC236}">
                <a16:creationId xmlns:a16="http://schemas.microsoft.com/office/drawing/2014/main" id="{3D8CBD3A-EECE-4C7D-D856-10286EA061FF}"/>
              </a:ext>
            </a:extLst>
          </p:cNvPr>
          <p:cNvGrpSpPr/>
          <p:nvPr/>
        </p:nvGrpSpPr>
        <p:grpSpPr>
          <a:xfrm>
            <a:off x="4082430" y="2404647"/>
            <a:ext cx="5391015" cy="358685"/>
            <a:chOff x="390984" y="119842"/>
            <a:chExt cx="5473786" cy="472320"/>
          </a:xfrm>
          <a:solidFill>
            <a:schemeClr val="tx1"/>
          </a:solidFill>
        </p:grpSpPr>
        <p:sp>
          <p:nvSpPr>
            <p:cNvPr id="81" name="Rectangle: Rounded Corners 80">
              <a:extLst>
                <a:ext uri="{FF2B5EF4-FFF2-40B4-BE49-F238E27FC236}">
                  <a16:creationId xmlns:a16="http://schemas.microsoft.com/office/drawing/2014/main" id="{825DBCAA-D49F-B5E6-0712-FAD85B3E8774}"/>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82" name="Rectangle: Rounded Corners 5">
              <a:extLst>
                <a:ext uri="{FF2B5EF4-FFF2-40B4-BE49-F238E27FC236}">
                  <a16:creationId xmlns:a16="http://schemas.microsoft.com/office/drawing/2014/main" id="{D373C2EB-F97A-4469-859A-BC200922E7F2}"/>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NOVELTY OF PROJECT</a:t>
              </a:r>
              <a:endParaRPr lang="en-IN" sz="1600" b="1" kern="1200" dirty="0"/>
            </a:p>
          </p:txBody>
        </p:sp>
      </p:grpSp>
      <p:grpSp>
        <p:nvGrpSpPr>
          <p:cNvPr id="83" name="Group 82">
            <a:extLst>
              <a:ext uri="{FF2B5EF4-FFF2-40B4-BE49-F238E27FC236}">
                <a16:creationId xmlns:a16="http://schemas.microsoft.com/office/drawing/2014/main" id="{5283D5E4-B5CF-B963-5C71-02C98CE7B18E}"/>
              </a:ext>
            </a:extLst>
          </p:cNvPr>
          <p:cNvGrpSpPr/>
          <p:nvPr/>
        </p:nvGrpSpPr>
        <p:grpSpPr>
          <a:xfrm>
            <a:off x="4086449" y="2784638"/>
            <a:ext cx="5391015" cy="358685"/>
            <a:chOff x="390984" y="119842"/>
            <a:chExt cx="5473786" cy="472320"/>
          </a:xfrm>
          <a:solidFill>
            <a:schemeClr val="tx1"/>
          </a:solidFill>
        </p:grpSpPr>
        <p:sp>
          <p:nvSpPr>
            <p:cNvPr id="84" name="Rectangle: Rounded Corners 83">
              <a:extLst>
                <a:ext uri="{FF2B5EF4-FFF2-40B4-BE49-F238E27FC236}">
                  <a16:creationId xmlns:a16="http://schemas.microsoft.com/office/drawing/2014/main" id="{C9FC821A-5BE3-7630-0633-7F61C24DB52D}"/>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85" name="Rectangle: Rounded Corners 5">
              <a:extLst>
                <a:ext uri="{FF2B5EF4-FFF2-40B4-BE49-F238E27FC236}">
                  <a16:creationId xmlns:a16="http://schemas.microsoft.com/office/drawing/2014/main" id="{C0BA0857-F65A-72EC-534C-4CBEFAD3D3A8}"/>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kern="1200" dirty="0"/>
                <a:t>ARCHITECTURE</a:t>
              </a:r>
            </a:p>
          </p:txBody>
        </p:sp>
      </p:grpSp>
      <p:grpSp>
        <p:nvGrpSpPr>
          <p:cNvPr id="86" name="Group 85">
            <a:extLst>
              <a:ext uri="{FF2B5EF4-FFF2-40B4-BE49-F238E27FC236}">
                <a16:creationId xmlns:a16="http://schemas.microsoft.com/office/drawing/2014/main" id="{3F7DF02D-ED1F-00EA-6362-22E09D3460BD}"/>
              </a:ext>
            </a:extLst>
          </p:cNvPr>
          <p:cNvGrpSpPr/>
          <p:nvPr/>
        </p:nvGrpSpPr>
        <p:grpSpPr>
          <a:xfrm>
            <a:off x="4094149" y="3159136"/>
            <a:ext cx="5391015" cy="358685"/>
            <a:chOff x="390984" y="119842"/>
            <a:chExt cx="5473786" cy="472320"/>
          </a:xfrm>
          <a:solidFill>
            <a:schemeClr val="tx1"/>
          </a:solidFill>
        </p:grpSpPr>
        <p:sp>
          <p:nvSpPr>
            <p:cNvPr id="87" name="Rectangle: Rounded Corners 86">
              <a:extLst>
                <a:ext uri="{FF2B5EF4-FFF2-40B4-BE49-F238E27FC236}">
                  <a16:creationId xmlns:a16="http://schemas.microsoft.com/office/drawing/2014/main" id="{E3C1CE94-8627-F470-39E3-2A7332D81DCE}"/>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88" name="Rectangle: Rounded Corners 5">
              <a:extLst>
                <a:ext uri="{FF2B5EF4-FFF2-40B4-BE49-F238E27FC236}">
                  <a16:creationId xmlns:a16="http://schemas.microsoft.com/office/drawing/2014/main" id="{49656286-8331-760F-656E-8F996141C638}"/>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MODULES</a:t>
              </a:r>
              <a:endParaRPr lang="en-IN" sz="1600" b="1" kern="1200" dirty="0"/>
            </a:p>
          </p:txBody>
        </p:sp>
      </p:grpSp>
      <p:grpSp>
        <p:nvGrpSpPr>
          <p:cNvPr id="89" name="Group 88">
            <a:extLst>
              <a:ext uri="{FF2B5EF4-FFF2-40B4-BE49-F238E27FC236}">
                <a16:creationId xmlns:a16="http://schemas.microsoft.com/office/drawing/2014/main" id="{3A8E0D8B-9DC8-A36F-571B-B35CF9AC8C02}"/>
              </a:ext>
            </a:extLst>
          </p:cNvPr>
          <p:cNvGrpSpPr/>
          <p:nvPr/>
        </p:nvGrpSpPr>
        <p:grpSpPr>
          <a:xfrm>
            <a:off x="4094148" y="3539127"/>
            <a:ext cx="5391015" cy="358685"/>
            <a:chOff x="390984" y="119842"/>
            <a:chExt cx="5473786" cy="472320"/>
          </a:xfrm>
          <a:solidFill>
            <a:schemeClr val="tx1"/>
          </a:solidFill>
        </p:grpSpPr>
        <p:sp>
          <p:nvSpPr>
            <p:cNvPr id="90" name="Rectangle: Rounded Corners 89">
              <a:extLst>
                <a:ext uri="{FF2B5EF4-FFF2-40B4-BE49-F238E27FC236}">
                  <a16:creationId xmlns:a16="http://schemas.microsoft.com/office/drawing/2014/main" id="{849BCEB7-92DD-E7D1-BC8F-25418BBD34E2}"/>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91" name="Rectangle: Rounded Corners 5">
              <a:extLst>
                <a:ext uri="{FF2B5EF4-FFF2-40B4-BE49-F238E27FC236}">
                  <a16:creationId xmlns:a16="http://schemas.microsoft.com/office/drawing/2014/main" id="{86739F6C-2324-360A-E0AA-496E9CDAA732}"/>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UML DIAGRAMS</a:t>
              </a:r>
              <a:endParaRPr lang="en-IN" sz="1600" b="1" kern="1200" dirty="0"/>
            </a:p>
          </p:txBody>
        </p:sp>
      </p:grpSp>
      <p:grpSp>
        <p:nvGrpSpPr>
          <p:cNvPr id="92" name="Group 91">
            <a:extLst>
              <a:ext uri="{FF2B5EF4-FFF2-40B4-BE49-F238E27FC236}">
                <a16:creationId xmlns:a16="http://schemas.microsoft.com/office/drawing/2014/main" id="{806380B0-229A-07C3-474D-6F8453120472}"/>
              </a:ext>
            </a:extLst>
          </p:cNvPr>
          <p:cNvGrpSpPr/>
          <p:nvPr/>
        </p:nvGrpSpPr>
        <p:grpSpPr>
          <a:xfrm>
            <a:off x="4090766" y="3961041"/>
            <a:ext cx="5391015" cy="358685"/>
            <a:chOff x="390984" y="119842"/>
            <a:chExt cx="5473786" cy="472320"/>
          </a:xfrm>
          <a:solidFill>
            <a:schemeClr val="tx1"/>
          </a:solidFill>
        </p:grpSpPr>
        <p:sp>
          <p:nvSpPr>
            <p:cNvPr id="93" name="Rectangle: Rounded Corners 92">
              <a:extLst>
                <a:ext uri="{FF2B5EF4-FFF2-40B4-BE49-F238E27FC236}">
                  <a16:creationId xmlns:a16="http://schemas.microsoft.com/office/drawing/2014/main" id="{E2978C97-D03B-9010-BBE2-6094F5DF5696}"/>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94" name="Rectangle: Rounded Corners 5">
              <a:extLst>
                <a:ext uri="{FF2B5EF4-FFF2-40B4-BE49-F238E27FC236}">
                  <a16:creationId xmlns:a16="http://schemas.microsoft.com/office/drawing/2014/main" id="{2C83CCAB-CD8B-5DA1-34AF-E13A3B467A2F}"/>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SAMPLE CODE</a:t>
              </a:r>
              <a:endParaRPr lang="en-IN" sz="1600" b="1" kern="1200" dirty="0"/>
            </a:p>
          </p:txBody>
        </p:sp>
      </p:grpSp>
      <p:grpSp>
        <p:nvGrpSpPr>
          <p:cNvPr id="95" name="Group 94">
            <a:extLst>
              <a:ext uri="{FF2B5EF4-FFF2-40B4-BE49-F238E27FC236}">
                <a16:creationId xmlns:a16="http://schemas.microsoft.com/office/drawing/2014/main" id="{4019DA48-AB0E-6F87-0A26-719F284A97CD}"/>
              </a:ext>
            </a:extLst>
          </p:cNvPr>
          <p:cNvGrpSpPr/>
          <p:nvPr/>
        </p:nvGrpSpPr>
        <p:grpSpPr>
          <a:xfrm>
            <a:off x="4086450" y="4365100"/>
            <a:ext cx="5391015" cy="358685"/>
            <a:chOff x="390984" y="119842"/>
            <a:chExt cx="5473786" cy="472320"/>
          </a:xfrm>
          <a:solidFill>
            <a:schemeClr val="tx1"/>
          </a:solidFill>
        </p:grpSpPr>
        <p:sp>
          <p:nvSpPr>
            <p:cNvPr id="96" name="Rectangle: Rounded Corners 95">
              <a:extLst>
                <a:ext uri="{FF2B5EF4-FFF2-40B4-BE49-F238E27FC236}">
                  <a16:creationId xmlns:a16="http://schemas.microsoft.com/office/drawing/2014/main" id="{45D2DA84-6F93-5A3F-4E2F-AB4BFA2CF647}"/>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97" name="Rectangle: Rounded Corners 5">
              <a:extLst>
                <a:ext uri="{FF2B5EF4-FFF2-40B4-BE49-F238E27FC236}">
                  <a16:creationId xmlns:a16="http://schemas.microsoft.com/office/drawing/2014/main" id="{17002C47-CDFB-9A7B-33C8-71190D270D1B}"/>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RESULTS</a:t>
              </a:r>
              <a:endParaRPr lang="en-IN" sz="1600" b="1" kern="1200" dirty="0"/>
            </a:p>
          </p:txBody>
        </p:sp>
      </p:grpSp>
      <p:grpSp>
        <p:nvGrpSpPr>
          <p:cNvPr id="98" name="Group 97">
            <a:extLst>
              <a:ext uri="{FF2B5EF4-FFF2-40B4-BE49-F238E27FC236}">
                <a16:creationId xmlns:a16="http://schemas.microsoft.com/office/drawing/2014/main" id="{BF42771E-4976-0F75-52AA-2B0B28E2271F}"/>
              </a:ext>
            </a:extLst>
          </p:cNvPr>
          <p:cNvGrpSpPr/>
          <p:nvPr/>
        </p:nvGrpSpPr>
        <p:grpSpPr>
          <a:xfrm>
            <a:off x="4068946" y="4761650"/>
            <a:ext cx="5391015" cy="358685"/>
            <a:chOff x="390984" y="119842"/>
            <a:chExt cx="5473786" cy="472320"/>
          </a:xfrm>
          <a:solidFill>
            <a:schemeClr val="tx1"/>
          </a:solidFill>
        </p:grpSpPr>
        <p:sp>
          <p:nvSpPr>
            <p:cNvPr id="99" name="Rectangle: Rounded Corners 98">
              <a:extLst>
                <a:ext uri="{FF2B5EF4-FFF2-40B4-BE49-F238E27FC236}">
                  <a16:creationId xmlns:a16="http://schemas.microsoft.com/office/drawing/2014/main" id="{87F1B36B-219E-2759-8E7F-E75F59B4E1F1}"/>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00" name="Rectangle: Rounded Corners 5">
              <a:extLst>
                <a:ext uri="{FF2B5EF4-FFF2-40B4-BE49-F238E27FC236}">
                  <a16:creationId xmlns:a16="http://schemas.microsoft.com/office/drawing/2014/main" id="{90B10376-6339-4111-8685-5FE63A0E22A7}"/>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CONCLUSION</a:t>
              </a:r>
              <a:endParaRPr lang="en-IN" sz="1600" b="1" kern="1200" dirty="0"/>
            </a:p>
          </p:txBody>
        </p:sp>
      </p:grpSp>
      <p:grpSp>
        <p:nvGrpSpPr>
          <p:cNvPr id="101" name="Group 100">
            <a:extLst>
              <a:ext uri="{FF2B5EF4-FFF2-40B4-BE49-F238E27FC236}">
                <a16:creationId xmlns:a16="http://schemas.microsoft.com/office/drawing/2014/main" id="{630E1C59-45F0-C19E-3C14-778F6EA67719}"/>
              </a:ext>
            </a:extLst>
          </p:cNvPr>
          <p:cNvGrpSpPr/>
          <p:nvPr/>
        </p:nvGrpSpPr>
        <p:grpSpPr>
          <a:xfrm>
            <a:off x="4094149" y="5146459"/>
            <a:ext cx="5391015" cy="358685"/>
            <a:chOff x="390984" y="119842"/>
            <a:chExt cx="5473786" cy="472320"/>
          </a:xfrm>
          <a:solidFill>
            <a:schemeClr val="tx1"/>
          </a:solidFill>
        </p:grpSpPr>
        <p:sp>
          <p:nvSpPr>
            <p:cNvPr id="102" name="Rectangle: Rounded Corners 101">
              <a:extLst>
                <a:ext uri="{FF2B5EF4-FFF2-40B4-BE49-F238E27FC236}">
                  <a16:creationId xmlns:a16="http://schemas.microsoft.com/office/drawing/2014/main" id="{B98FFC4F-FF0C-AE0D-2A78-451456445BB0}"/>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03" name="Rectangle: Rounded Corners 5">
              <a:extLst>
                <a:ext uri="{FF2B5EF4-FFF2-40B4-BE49-F238E27FC236}">
                  <a16:creationId xmlns:a16="http://schemas.microsoft.com/office/drawing/2014/main" id="{A31179D8-4B82-44B9-8841-621587632CCA}"/>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FUTURE SCOPE</a:t>
              </a:r>
              <a:endParaRPr lang="en-IN" sz="1600" b="1" kern="1200" dirty="0"/>
            </a:p>
          </p:txBody>
        </p:sp>
      </p:grpSp>
      <p:grpSp>
        <p:nvGrpSpPr>
          <p:cNvPr id="104" name="Group 103">
            <a:extLst>
              <a:ext uri="{FF2B5EF4-FFF2-40B4-BE49-F238E27FC236}">
                <a16:creationId xmlns:a16="http://schemas.microsoft.com/office/drawing/2014/main" id="{D32646DB-8E4D-54B1-2AF5-E4A070876BC4}"/>
              </a:ext>
            </a:extLst>
          </p:cNvPr>
          <p:cNvGrpSpPr/>
          <p:nvPr/>
        </p:nvGrpSpPr>
        <p:grpSpPr>
          <a:xfrm>
            <a:off x="4090766" y="5570499"/>
            <a:ext cx="5391015" cy="358685"/>
            <a:chOff x="390984" y="119842"/>
            <a:chExt cx="5473786" cy="472320"/>
          </a:xfrm>
          <a:solidFill>
            <a:schemeClr val="tx1"/>
          </a:solidFill>
        </p:grpSpPr>
        <p:sp>
          <p:nvSpPr>
            <p:cNvPr id="105" name="Rectangle: Rounded Corners 104">
              <a:extLst>
                <a:ext uri="{FF2B5EF4-FFF2-40B4-BE49-F238E27FC236}">
                  <a16:creationId xmlns:a16="http://schemas.microsoft.com/office/drawing/2014/main" id="{CADFE4BE-345A-D86A-A86D-02A65C9D52EF}"/>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06" name="Rectangle: Rounded Corners 5">
              <a:extLst>
                <a:ext uri="{FF2B5EF4-FFF2-40B4-BE49-F238E27FC236}">
                  <a16:creationId xmlns:a16="http://schemas.microsoft.com/office/drawing/2014/main" id="{3D4F211B-11AB-FE73-F4DB-D20DAA6F1E39}"/>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REFERENCE</a:t>
              </a:r>
              <a:endParaRPr lang="en-IN" sz="1600" b="1" kern="1200" dirty="0"/>
            </a:p>
          </p:txBody>
        </p:sp>
      </p:grpSp>
      <p:grpSp>
        <p:nvGrpSpPr>
          <p:cNvPr id="107" name="Group 106">
            <a:extLst>
              <a:ext uri="{FF2B5EF4-FFF2-40B4-BE49-F238E27FC236}">
                <a16:creationId xmlns:a16="http://schemas.microsoft.com/office/drawing/2014/main" id="{D870E36E-B627-11EC-6453-620FC8251116}"/>
              </a:ext>
            </a:extLst>
          </p:cNvPr>
          <p:cNvGrpSpPr/>
          <p:nvPr/>
        </p:nvGrpSpPr>
        <p:grpSpPr>
          <a:xfrm>
            <a:off x="4105139" y="6014105"/>
            <a:ext cx="5391015" cy="358685"/>
            <a:chOff x="390984" y="119842"/>
            <a:chExt cx="5473786" cy="472320"/>
          </a:xfrm>
          <a:solidFill>
            <a:schemeClr val="tx1"/>
          </a:solidFill>
        </p:grpSpPr>
        <p:sp>
          <p:nvSpPr>
            <p:cNvPr id="108" name="Rectangle: Rounded Corners 107">
              <a:extLst>
                <a:ext uri="{FF2B5EF4-FFF2-40B4-BE49-F238E27FC236}">
                  <a16:creationId xmlns:a16="http://schemas.microsoft.com/office/drawing/2014/main" id="{6FD10182-DEF3-BB71-6E52-92B5E318636C}"/>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09" name="Rectangle: Rounded Corners 5">
              <a:extLst>
                <a:ext uri="{FF2B5EF4-FFF2-40B4-BE49-F238E27FC236}">
                  <a16:creationId xmlns:a16="http://schemas.microsoft.com/office/drawing/2014/main" id="{02C73F40-1619-9CE6-5FA4-41EB2A69E57B}"/>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GITHUB LINK</a:t>
              </a:r>
              <a:endParaRPr lang="en-IN" sz="1600" b="1" kern="1200" dirty="0"/>
            </a:p>
          </p:txBody>
        </p:sp>
      </p:grpSp>
      <p:grpSp>
        <p:nvGrpSpPr>
          <p:cNvPr id="110" name="Group 109">
            <a:extLst>
              <a:ext uri="{FF2B5EF4-FFF2-40B4-BE49-F238E27FC236}">
                <a16:creationId xmlns:a16="http://schemas.microsoft.com/office/drawing/2014/main" id="{0B98DC50-9CEA-896E-7490-369F37AA6FB5}"/>
              </a:ext>
            </a:extLst>
          </p:cNvPr>
          <p:cNvGrpSpPr/>
          <p:nvPr/>
        </p:nvGrpSpPr>
        <p:grpSpPr>
          <a:xfrm>
            <a:off x="4076709" y="840574"/>
            <a:ext cx="5391015" cy="358685"/>
            <a:chOff x="390984" y="119842"/>
            <a:chExt cx="5473786" cy="472320"/>
          </a:xfrm>
          <a:solidFill>
            <a:schemeClr val="tx1"/>
          </a:solidFill>
        </p:grpSpPr>
        <p:sp>
          <p:nvSpPr>
            <p:cNvPr id="111" name="Rectangle: Rounded Corners 110">
              <a:extLst>
                <a:ext uri="{FF2B5EF4-FFF2-40B4-BE49-F238E27FC236}">
                  <a16:creationId xmlns:a16="http://schemas.microsoft.com/office/drawing/2014/main" id="{2CE079F2-A8E2-A8C2-505F-50DFE0E41A26}"/>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2" name="Rectangle: Rounded Corners 5">
              <a:extLst>
                <a:ext uri="{FF2B5EF4-FFF2-40B4-BE49-F238E27FC236}">
                  <a16:creationId xmlns:a16="http://schemas.microsoft.com/office/drawing/2014/main" id="{E08EE5A5-3AA9-442E-8666-C4FB272C92B7}"/>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DISADVANTAGES</a:t>
              </a:r>
              <a:endParaRPr lang="en-IN" sz="1600" b="1" kern="1200" dirty="0"/>
            </a:p>
          </p:txBody>
        </p:sp>
      </p:grpSp>
      <p:grpSp>
        <p:nvGrpSpPr>
          <p:cNvPr id="113" name="Group 112">
            <a:extLst>
              <a:ext uri="{FF2B5EF4-FFF2-40B4-BE49-F238E27FC236}">
                <a16:creationId xmlns:a16="http://schemas.microsoft.com/office/drawing/2014/main" id="{FB08B384-A399-0204-F7F7-9376887662BA}"/>
              </a:ext>
            </a:extLst>
          </p:cNvPr>
          <p:cNvGrpSpPr/>
          <p:nvPr/>
        </p:nvGrpSpPr>
        <p:grpSpPr>
          <a:xfrm>
            <a:off x="4076710" y="1221747"/>
            <a:ext cx="5391015" cy="358685"/>
            <a:chOff x="390984" y="119842"/>
            <a:chExt cx="5473786" cy="472320"/>
          </a:xfrm>
          <a:solidFill>
            <a:schemeClr val="tx1"/>
          </a:solidFill>
        </p:grpSpPr>
        <p:sp>
          <p:nvSpPr>
            <p:cNvPr id="114" name="Rectangle: Rounded Corners 113">
              <a:extLst>
                <a:ext uri="{FF2B5EF4-FFF2-40B4-BE49-F238E27FC236}">
                  <a16:creationId xmlns:a16="http://schemas.microsoft.com/office/drawing/2014/main" id="{FD30B789-6361-AAAB-CE3E-66451C7FDE46}"/>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5" name="Rectangle: Rounded Corners 5">
              <a:extLst>
                <a:ext uri="{FF2B5EF4-FFF2-40B4-BE49-F238E27FC236}">
                  <a16:creationId xmlns:a16="http://schemas.microsoft.com/office/drawing/2014/main" id="{1D8CD13E-CF70-A3E2-4507-89CC330F7E39}"/>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PROPOSED SYSTEM</a:t>
              </a:r>
              <a:endParaRPr lang="en-IN" sz="1600" b="1" kern="1200" dirty="0"/>
            </a:p>
          </p:txBody>
        </p:sp>
      </p:grpSp>
      <p:grpSp>
        <p:nvGrpSpPr>
          <p:cNvPr id="116" name="Group 115">
            <a:extLst>
              <a:ext uri="{FF2B5EF4-FFF2-40B4-BE49-F238E27FC236}">
                <a16:creationId xmlns:a16="http://schemas.microsoft.com/office/drawing/2014/main" id="{BF3FC941-169A-F0D1-EC00-A6A25539F9D1}"/>
              </a:ext>
            </a:extLst>
          </p:cNvPr>
          <p:cNvGrpSpPr/>
          <p:nvPr/>
        </p:nvGrpSpPr>
        <p:grpSpPr>
          <a:xfrm>
            <a:off x="4082431" y="1624645"/>
            <a:ext cx="5391015" cy="358685"/>
            <a:chOff x="390984" y="119842"/>
            <a:chExt cx="5473786" cy="472320"/>
          </a:xfrm>
          <a:solidFill>
            <a:schemeClr val="tx1"/>
          </a:solidFill>
        </p:grpSpPr>
        <p:sp>
          <p:nvSpPr>
            <p:cNvPr id="117" name="Rectangle: Rounded Corners 116">
              <a:extLst>
                <a:ext uri="{FF2B5EF4-FFF2-40B4-BE49-F238E27FC236}">
                  <a16:creationId xmlns:a16="http://schemas.microsoft.com/office/drawing/2014/main" id="{E283DD27-F7E1-2B23-32A0-2B2440E7EE6E}"/>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20" name="Rectangle: Rounded Corners 5">
              <a:extLst>
                <a:ext uri="{FF2B5EF4-FFF2-40B4-BE49-F238E27FC236}">
                  <a16:creationId xmlns:a16="http://schemas.microsoft.com/office/drawing/2014/main" id="{3C43D466-AF24-22FA-6699-9ED2D051E3AB}"/>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ADVANTAGES</a:t>
              </a:r>
              <a:endParaRPr lang="en-IN" sz="1600" b="1" kern="1200" dirty="0"/>
            </a:p>
          </p:txBody>
        </p:sp>
      </p:grpSp>
      <p:grpSp>
        <p:nvGrpSpPr>
          <p:cNvPr id="122" name="Group 121">
            <a:extLst>
              <a:ext uri="{FF2B5EF4-FFF2-40B4-BE49-F238E27FC236}">
                <a16:creationId xmlns:a16="http://schemas.microsoft.com/office/drawing/2014/main" id="{7D4D95CF-DEF9-46FD-D73F-E341A43EF67F}"/>
              </a:ext>
            </a:extLst>
          </p:cNvPr>
          <p:cNvGrpSpPr/>
          <p:nvPr/>
        </p:nvGrpSpPr>
        <p:grpSpPr>
          <a:xfrm>
            <a:off x="4076711" y="457677"/>
            <a:ext cx="5391015" cy="358685"/>
            <a:chOff x="390984" y="119842"/>
            <a:chExt cx="5473786" cy="472320"/>
          </a:xfrm>
          <a:solidFill>
            <a:schemeClr val="tx1"/>
          </a:solidFill>
        </p:grpSpPr>
        <p:sp>
          <p:nvSpPr>
            <p:cNvPr id="123" name="Rectangle: Rounded Corners 122">
              <a:extLst>
                <a:ext uri="{FF2B5EF4-FFF2-40B4-BE49-F238E27FC236}">
                  <a16:creationId xmlns:a16="http://schemas.microsoft.com/office/drawing/2014/main" id="{C2BA3BC8-642B-4B37-9614-50DE3684C69F}"/>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24" name="Rectangle: Rounded Corners 5">
              <a:extLst>
                <a:ext uri="{FF2B5EF4-FFF2-40B4-BE49-F238E27FC236}">
                  <a16:creationId xmlns:a16="http://schemas.microsoft.com/office/drawing/2014/main" id="{14822DF8-CB53-D229-1AD7-278925763420}"/>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EXISTING SYSTEM</a:t>
              </a:r>
              <a:endParaRPr lang="en-IN" sz="1600" b="1" kern="1200" dirty="0"/>
            </a:p>
          </p:txBody>
        </p:sp>
      </p:grpSp>
      <p:cxnSp>
        <p:nvCxnSpPr>
          <p:cNvPr id="125" name="Straight Arrow Connector 124">
            <a:extLst>
              <a:ext uri="{FF2B5EF4-FFF2-40B4-BE49-F238E27FC236}">
                <a16:creationId xmlns:a16="http://schemas.microsoft.com/office/drawing/2014/main" id="{3A93E6B7-11A0-2288-6054-B45281E8A18F}"/>
              </a:ext>
            </a:extLst>
          </p:cNvPr>
          <p:cNvCxnSpPr>
            <a:cxnSpLocks/>
            <a:endCxn id="60" idx="1"/>
          </p:cNvCxnSpPr>
          <p:nvPr/>
        </p:nvCxnSpPr>
        <p:spPr>
          <a:xfrm>
            <a:off x="3380700" y="2876859"/>
            <a:ext cx="233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6A2E52D-4C00-638F-92CC-B07786BE972F}"/>
              </a:ext>
            </a:extLst>
          </p:cNvPr>
          <p:cNvCxnSpPr>
            <a:endCxn id="70" idx="1"/>
          </p:cNvCxnSpPr>
          <p:nvPr/>
        </p:nvCxnSpPr>
        <p:spPr>
          <a:xfrm>
            <a:off x="3380700" y="3258224"/>
            <a:ext cx="2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791DAA0-7741-E3B2-BEE4-6308F54F44D4}"/>
              </a:ext>
            </a:extLst>
          </p:cNvPr>
          <p:cNvCxnSpPr>
            <a:cxnSpLocks/>
            <a:endCxn id="61" idx="1"/>
          </p:cNvCxnSpPr>
          <p:nvPr/>
        </p:nvCxnSpPr>
        <p:spPr>
          <a:xfrm>
            <a:off x="3380700" y="3656417"/>
            <a:ext cx="2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C48F0E5-EFFD-092D-A6D2-E96CE8B344EC}"/>
              </a:ext>
            </a:extLst>
          </p:cNvPr>
          <p:cNvCxnSpPr>
            <a:cxnSpLocks/>
            <a:endCxn id="74" idx="1"/>
          </p:cNvCxnSpPr>
          <p:nvPr/>
        </p:nvCxnSpPr>
        <p:spPr>
          <a:xfrm flipV="1">
            <a:off x="3380411" y="6114269"/>
            <a:ext cx="241065" cy="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53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99475-5187-B71E-207C-4C0ED600780D}"/>
              </a:ext>
            </a:extLst>
          </p:cNvPr>
          <p:cNvSpPr txBox="1"/>
          <p:nvPr/>
        </p:nvSpPr>
        <p:spPr>
          <a:xfrm>
            <a:off x="658761" y="787880"/>
            <a:ext cx="6115664" cy="261610"/>
          </a:xfrm>
          <a:prstGeom prst="rect">
            <a:avLst/>
          </a:prstGeom>
          <a:noFill/>
        </p:spPr>
        <p:txBody>
          <a:bodyPr wrap="square">
            <a:spAutoFit/>
          </a:bodyPr>
          <a:lstStyle/>
          <a:p>
            <a:r>
              <a:rPr lang="en-IN" sz="1100" dirty="0"/>
              <a:t>return  render(request,'</a:t>
            </a:r>
            <a:r>
              <a:rPr lang="en-IN" sz="1100" dirty="0" err="1"/>
              <a:t>SProvider</a:t>
            </a:r>
            <a:r>
              <a:rPr lang="en-IN" sz="1100" dirty="0"/>
              <a:t>/ViewTrendings.html',{'</a:t>
            </a:r>
            <a:r>
              <a:rPr lang="en-IN" sz="1100" dirty="0" err="1"/>
              <a:t>objects':topic</a:t>
            </a:r>
            <a:r>
              <a:rPr lang="en-IN" sz="1100" dirty="0"/>
              <a:t>})</a:t>
            </a:r>
          </a:p>
        </p:txBody>
      </p:sp>
      <p:sp>
        <p:nvSpPr>
          <p:cNvPr id="9" name="TextBox 8">
            <a:extLst>
              <a:ext uri="{FF2B5EF4-FFF2-40B4-BE49-F238E27FC236}">
                <a16:creationId xmlns:a16="http://schemas.microsoft.com/office/drawing/2014/main" id="{9CCDDE06-6267-EAFB-8078-18D80D4CFBF8}"/>
              </a:ext>
            </a:extLst>
          </p:cNvPr>
          <p:cNvSpPr txBox="1"/>
          <p:nvPr/>
        </p:nvSpPr>
        <p:spPr>
          <a:xfrm>
            <a:off x="658761" y="918685"/>
            <a:ext cx="6115664" cy="5509200"/>
          </a:xfrm>
          <a:prstGeom prst="rect">
            <a:avLst/>
          </a:prstGeom>
          <a:noFill/>
        </p:spPr>
        <p:txBody>
          <a:bodyPr wrap="square">
            <a:spAutoFit/>
          </a:bodyPr>
          <a:lstStyle/>
          <a:p>
            <a:r>
              <a:rPr lang="en-IN" sz="1100" b="1" dirty="0"/>
              <a:t>def charts(</a:t>
            </a:r>
            <a:r>
              <a:rPr lang="en-IN" sz="1100" b="1" dirty="0" err="1"/>
              <a:t>request,chart_type</a:t>
            </a:r>
            <a:r>
              <a:rPr lang="en-IN" sz="1100" b="1" dirty="0"/>
              <a:t>):</a:t>
            </a:r>
          </a:p>
          <a:p>
            <a:r>
              <a:rPr lang="en-IN" sz="1100" b="1" dirty="0"/>
              <a:t>    chart1 = </a:t>
            </a:r>
            <a:r>
              <a:rPr lang="en-IN" sz="1100" b="1" dirty="0" err="1"/>
              <a:t>detection_ratio.objects.values</a:t>
            </a:r>
            <a:r>
              <a:rPr lang="en-IN" sz="1100" b="1" dirty="0"/>
              <a:t>('names').annotate(</a:t>
            </a:r>
            <a:r>
              <a:rPr lang="en-IN" sz="1100" b="1" dirty="0" err="1"/>
              <a:t>dcount</a:t>
            </a:r>
            <a:r>
              <a:rPr lang="en-IN" sz="1100" b="1" dirty="0"/>
              <a:t>=</a:t>
            </a:r>
            <a:r>
              <a:rPr lang="en-IN" sz="1100" b="1" dirty="0" err="1"/>
              <a:t>Avg</a:t>
            </a:r>
            <a:r>
              <a:rPr lang="en-IN" sz="1100" b="1" dirty="0"/>
              <a:t>('ratio'))</a:t>
            </a:r>
          </a:p>
          <a:p>
            <a:r>
              <a:rPr lang="en-IN" sz="1100" b="1" dirty="0"/>
              <a:t>    return render(request,"</a:t>
            </a:r>
            <a:r>
              <a:rPr lang="en-IN" sz="1100" b="1" dirty="0" err="1"/>
              <a:t>SProvider</a:t>
            </a:r>
            <a:r>
              <a:rPr lang="en-IN" sz="1100" b="1" dirty="0"/>
              <a:t>/charts.html", {'form':chart1, 'chart_type':</a:t>
            </a:r>
            <a:r>
              <a:rPr lang="en-IN" sz="1100" b="1" dirty="0" err="1"/>
              <a:t>chart_type</a:t>
            </a:r>
            <a:r>
              <a:rPr lang="en-IN" sz="1100" b="1" dirty="0"/>
              <a:t>})</a:t>
            </a:r>
          </a:p>
          <a:p>
            <a:endParaRPr lang="en-IN" sz="1100" b="1" dirty="0"/>
          </a:p>
          <a:p>
            <a:r>
              <a:rPr lang="en-IN" sz="1100" b="1" dirty="0"/>
              <a:t>def charts1(</a:t>
            </a:r>
            <a:r>
              <a:rPr lang="en-IN" sz="1100" b="1" dirty="0" err="1"/>
              <a:t>request,chart_type</a:t>
            </a:r>
            <a:r>
              <a:rPr lang="en-IN" sz="1100" b="1" dirty="0"/>
              <a:t>):</a:t>
            </a:r>
          </a:p>
          <a:p>
            <a:r>
              <a:rPr lang="en-IN" sz="1100" b="1" dirty="0"/>
              <a:t>    chart1 = </a:t>
            </a:r>
            <a:r>
              <a:rPr lang="en-IN" sz="1100" b="1" dirty="0" err="1"/>
              <a:t>detection_accuracy.objects.values</a:t>
            </a:r>
            <a:r>
              <a:rPr lang="en-IN" sz="1100" b="1" dirty="0"/>
              <a:t>('names').annotate(</a:t>
            </a:r>
            <a:r>
              <a:rPr lang="en-IN" sz="1100" b="1" dirty="0" err="1"/>
              <a:t>dcount</a:t>
            </a:r>
            <a:r>
              <a:rPr lang="en-IN" sz="1100" b="1" dirty="0"/>
              <a:t>=</a:t>
            </a:r>
            <a:r>
              <a:rPr lang="en-IN" sz="1100" b="1" dirty="0" err="1"/>
              <a:t>Avg</a:t>
            </a:r>
            <a:r>
              <a:rPr lang="en-IN" sz="1100" b="1" dirty="0"/>
              <a:t>('ratio'))</a:t>
            </a:r>
          </a:p>
          <a:p>
            <a:r>
              <a:rPr lang="en-IN" sz="1100" b="1" dirty="0"/>
              <a:t>    return render(request,"</a:t>
            </a:r>
            <a:r>
              <a:rPr lang="en-IN" sz="1100" b="1" dirty="0" err="1"/>
              <a:t>SProvider</a:t>
            </a:r>
            <a:r>
              <a:rPr lang="en-IN" sz="1100" b="1" dirty="0"/>
              <a:t>/charts1.html", {'form':chart1, 'chart_type':</a:t>
            </a:r>
            <a:r>
              <a:rPr lang="en-IN" sz="1100" b="1" dirty="0" err="1"/>
              <a:t>chart_type</a:t>
            </a:r>
            <a:r>
              <a:rPr lang="en-IN" sz="1100" b="1" dirty="0"/>
              <a:t>})</a:t>
            </a:r>
          </a:p>
          <a:p>
            <a:endParaRPr lang="en-IN" sz="1100" b="1" dirty="0"/>
          </a:p>
          <a:p>
            <a:r>
              <a:rPr lang="en-IN" sz="1100" b="1" dirty="0"/>
              <a:t>def </a:t>
            </a:r>
            <a:r>
              <a:rPr lang="en-IN" sz="1100" b="1" dirty="0" err="1"/>
              <a:t>View_Predicted_Cyberbullying_Detection_Type</a:t>
            </a:r>
            <a:r>
              <a:rPr lang="en-IN" sz="1100" b="1" dirty="0"/>
              <a:t>(request):</a:t>
            </a:r>
          </a:p>
          <a:p>
            <a:r>
              <a:rPr lang="en-IN" sz="1100" b="1" dirty="0"/>
              <a:t>    </a:t>
            </a:r>
            <a:r>
              <a:rPr lang="en-IN" sz="1100" b="1" dirty="0" err="1"/>
              <a:t>obj</a:t>
            </a:r>
            <a:r>
              <a:rPr lang="en-IN" sz="1100" b="1" dirty="0"/>
              <a:t> =</a:t>
            </a:r>
            <a:r>
              <a:rPr lang="en-IN" sz="1100" b="1" dirty="0" err="1"/>
              <a:t>Cyberbullying_Detection_Type.objects.all</a:t>
            </a:r>
            <a:r>
              <a:rPr lang="en-IN" sz="1100" b="1" dirty="0"/>
              <a:t>()</a:t>
            </a:r>
          </a:p>
          <a:p>
            <a:r>
              <a:rPr lang="en-IN" sz="1100" b="1" dirty="0"/>
              <a:t>    return render(request, '</a:t>
            </a:r>
            <a:r>
              <a:rPr lang="en-IN" sz="1100" b="1" dirty="0" err="1"/>
              <a:t>SProvider</a:t>
            </a:r>
            <a:r>
              <a:rPr lang="en-IN" sz="1100" b="1" dirty="0"/>
              <a:t>/View_Predicted_Cyberbullying_Detection_Type.html', {'</a:t>
            </a:r>
            <a:r>
              <a:rPr lang="en-IN" sz="1100" b="1" dirty="0" err="1"/>
              <a:t>list_objects</a:t>
            </a:r>
            <a:r>
              <a:rPr lang="en-IN" sz="1100" b="1" dirty="0"/>
              <a:t>': </a:t>
            </a:r>
            <a:r>
              <a:rPr lang="en-IN" sz="1100" b="1" dirty="0" err="1"/>
              <a:t>obj</a:t>
            </a:r>
            <a:r>
              <a:rPr lang="en-IN" sz="1100" b="1" dirty="0"/>
              <a:t>})</a:t>
            </a:r>
          </a:p>
          <a:p>
            <a:endParaRPr lang="en-IN" sz="1100" b="1" dirty="0"/>
          </a:p>
          <a:p>
            <a:r>
              <a:rPr lang="en-IN" sz="1100" b="1" dirty="0"/>
              <a:t>def </a:t>
            </a:r>
            <a:r>
              <a:rPr lang="en-IN" sz="1100" b="1" dirty="0" err="1"/>
              <a:t>likeschart</a:t>
            </a:r>
            <a:r>
              <a:rPr lang="en-IN" sz="1100" b="1" dirty="0"/>
              <a:t>(</a:t>
            </a:r>
            <a:r>
              <a:rPr lang="en-IN" sz="1100" b="1" dirty="0" err="1"/>
              <a:t>request,like_chart</a:t>
            </a:r>
            <a:r>
              <a:rPr lang="en-IN" sz="1100" b="1" dirty="0"/>
              <a:t>):</a:t>
            </a:r>
          </a:p>
          <a:p>
            <a:r>
              <a:rPr lang="en-IN" sz="1100" b="1" dirty="0"/>
              <a:t>    charts =</a:t>
            </a:r>
            <a:r>
              <a:rPr lang="en-IN" sz="1100" b="1" dirty="0" err="1"/>
              <a:t>detection_accuracy.objects.values</a:t>
            </a:r>
            <a:r>
              <a:rPr lang="en-IN" sz="1100" b="1" dirty="0"/>
              <a:t>('names').annotate(</a:t>
            </a:r>
            <a:r>
              <a:rPr lang="en-IN" sz="1100" b="1" dirty="0" err="1"/>
              <a:t>dcount</a:t>
            </a:r>
            <a:r>
              <a:rPr lang="en-IN" sz="1100" b="1" dirty="0"/>
              <a:t>=</a:t>
            </a:r>
            <a:r>
              <a:rPr lang="en-IN" sz="1100" b="1" dirty="0" err="1"/>
              <a:t>Avg</a:t>
            </a:r>
            <a:r>
              <a:rPr lang="en-IN" sz="1100" b="1" dirty="0"/>
              <a:t>('ratio'))</a:t>
            </a:r>
          </a:p>
          <a:p>
            <a:r>
              <a:rPr lang="en-IN" sz="1100" b="1" dirty="0"/>
              <a:t>    return render(request,"</a:t>
            </a:r>
            <a:r>
              <a:rPr lang="en-IN" sz="1100" b="1" dirty="0" err="1"/>
              <a:t>SProvider</a:t>
            </a:r>
            <a:r>
              <a:rPr lang="en-IN" sz="1100" b="1" dirty="0"/>
              <a:t>/likeschart.html", {'</a:t>
            </a:r>
            <a:r>
              <a:rPr lang="en-IN" sz="1100" b="1" dirty="0" err="1"/>
              <a:t>form':charts</a:t>
            </a:r>
            <a:r>
              <a:rPr lang="en-IN" sz="1100" b="1" dirty="0"/>
              <a:t>, 'like_chart':</a:t>
            </a:r>
            <a:r>
              <a:rPr lang="en-IN" sz="1100" b="1" dirty="0" err="1"/>
              <a:t>like_chart</a:t>
            </a:r>
            <a:r>
              <a:rPr lang="en-IN" sz="1100" b="1" dirty="0"/>
              <a:t>})</a:t>
            </a:r>
          </a:p>
          <a:p>
            <a:endParaRPr lang="en-IN" sz="1100" b="1" dirty="0"/>
          </a:p>
          <a:p>
            <a:endParaRPr lang="en-IN" sz="1100" b="1" dirty="0"/>
          </a:p>
          <a:p>
            <a:r>
              <a:rPr lang="en-IN" sz="1100" b="1" dirty="0"/>
              <a:t>def </a:t>
            </a:r>
            <a:r>
              <a:rPr lang="en-IN" sz="1100" b="1" dirty="0" err="1"/>
              <a:t>Download_Predicted_DataSets</a:t>
            </a:r>
            <a:r>
              <a:rPr lang="en-IN" sz="1100" b="1" dirty="0"/>
              <a:t>(request):</a:t>
            </a:r>
          </a:p>
          <a:p>
            <a:endParaRPr lang="en-IN" sz="1100" b="1" dirty="0"/>
          </a:p>
          <a:p>
            <a:r>
              <a:rPr lang="en-IN" sz="1100" b="1" dirty="0"/>
              <a:t>    response = </a:t>
            </a:r>
            <a:r>
              <a:rPr lang="en-IN" sz="1100" b="1" dirty="0" err="1"/>
              <a:t>HttpResponse</a:t>
            </a:r>
            <a:r>
              <a:rPr lang="en-IN" sz="1100" b="1" dirty="0"/>
              <a:t>(</a:t>
            </a:r>
            <a:r>
              <a:rPr lang="en-IN" sz="1100" b="1" dirty="0" err="1"/>
              <a:t>content_type</a:t>
            </a:r>
            <a:r>
              <a:rPr lang="en-IN" sz="1100" b="1" dirty="0"/>
              <a:t>='application/</a:t>
            </a:r>
            <a:r>
              <a:rPr lang="en-IN" sz="1100" b="1" dirty="0" err="1"/>
              <a:t>ms</a:t>
            </a:r>
            <a:r>
              <a:rPr lang="en-IN" sz="1100" b="1" dirty="0"/>
              <a:t>-excel')</a:t>
            </a:r>
          </a:p>
          <a:p>
            <a:r>
              <a:rPr lang="en-IN" sz="1100" b="1" dirty="0"/>
              <a:t>    # decide file name</a:t>
            </a:r>
          </a:p>
          <a:p>
            <a:r>
              <a:rPr lang="en-IN" sz="1100" b="1" dirty="0"/>
              <a:t>    response['Content-Disposition'] = 'attachment; filename="Predicted_Data.xls"'</a:t>
            </a:r>
          </a:p>
          <a:p>
            <a:r>
              <a:rPr lang="en-IN" sz="1100" b="1" dirty="0"/>
              <a:t>    # creating workbook</a:t>
            </a:r>
          </a:p>
          <a:p>
            <a:r>
              <a:rPr lang="en-IN" sz="1100" b="1" dirty="0"/>
              <a:t>    </a:t>
            </a:r>
            <a:r>
              <a:rPr lang="en-IN" sz="1100" b="1" dirty="0" err="1"/>
              <a:t>wb</a:t>
            </a:r>
            <a:r>
              <a:rPr lang="en-IN" sz="1100" b="1" dirty="0"/>
              <a:t> = </a:t>
            </a:r>
            <a:r>
              <a:rPr lang="en-IN" sz="1100" b="1" dirty="0" err="1"/>
              <a:t>xlwt.Workbook</a:t>
            </a:r>
            <a:r>
              <a:rPr lang="en-IN" sz="1100" b="1" dirty="0"/>
              <a:t>(encoding='utf-8')</a:t>
            </a:r>
          </a:p>
          <a:p>
            <a:r>
              <a:rPr lang="en-IN" sz="1100" b="1" dirty="0"/>
              <a:t>    # adding sheet</a:t>
            </a:r>
          </a:p>
          <a:p>
            <a:r>
              <a:rPr lang="en-IN" sz="1100" b="1" dirty="0"/>
              <a:t>    </a:t>
            </a:r>
            <a:r>
              <a:rPr lang="en-IN" sz="1100" b="1" dirty="0" err="1"/>
              <a:t>ws</a:t>
            </a:r>
            <a:r>
              <a:rPr lang="en-IN" sz="1100" b="1" dirty="0"/>
              <a:t> = </a:t>
            </a:r>
            <a:r>
              <a:rPr lang="en-IN" sz="1100" b="1" dirty="0" err="1"/>
              <a:t>wb.add_sheet</a:t>
            </a:r>
            <a:r>
              <a:rPr lang="en-IN" sz="1100" b="1" dirty="0"/>
              <a:t>("sheet1")</a:t>
            </a:r>
          </a:p>
          <a:p>
            <a:r>
              <a:rPr lang="en-IN" sz="1100" b="1" dirty="0"/>
              <a:t>    # Sheet header, first row</a:t>
            </a:r>
          </a:p>
          <a:p>
            <a:r>
              <a:rPr lang="en-IN" sz="1100" b="1" dirty="0"/>
              <a:t>    </a:t>
            </a:r>
            <a:r>
              <a:rPr lang="en-IN" sz="1100" b="1" dirty="0" err="1"/>
              <a:t>row_num</a:t>
            </a:r>
            <a:r>
              <a:rPr lang="en-IN" sz="1100" b="1" dirty="0"/>
              <a:t> = 0</a:t>
            </a:r>
          </a:p>
          <a:p>
            <a:r>
              <a:rPr lang="en-IN" sz="1100" b="1" dirty="0"/>
              <a:t>    </a:t>
            </a:r>
            <a:r>
              <a:rPr lang="en-IN" sz="1100" b="1" dirty="0" err="1"/>
              <a:t>font_style</a:t>
            </a:r>
            <a:r>
              <a:rPr lang="en-IN" sz="1100" b="1" dirty="0"/>
              <a:t> = </a:t>
            </a:r>
            <a:r>
              <a:rPr lang="en-IN" sz="1100" b="1" dirty="0" err="1"/>
              <a:t>xlwt.XFStyle</a:t>
            </a:r>
            <a:r>
              <a:rPr lang="en-IN" sz="1100" b="1" dirty="0"/>
              <a:t>()</a:t>
            </a:r>
          </a:p>
          <a:p>
            <a:r>
              <a:rPr lang="en-IN" sz="1100" b="1" dirty="0"/>
              <a:t>    # headers are bold</a:t>
            </a:r>
          </a:p>
          <a:p>
            <a:r>
              <a:rPr lang="en-IN" sz="1100" b="1" dirty="0"/>
              <a:t>    </a:t>
            </a:r>
          </a:p>
        </p:txBody>
      </p:sp>
      <p:cxnSp>
        <p:nvCxnSpPr>
          <p:cNvPr id="11" name="Straight Connector 10">
            <a:extLst>
              <a:ext uri="{FF2B5EF4-FFF2-40B4-BE49-F238E27FC236}">
                <a16:creationId xmlns:a16="http://schemas.microsoft.com/office/drawing/2014/main" id="{BDA05D9F-607F-4504-A1BD-110A05C5904D}"/>
              </a:ext>
            </a:extLst>
          </p:cNvPr>
          <p:cNvCxnSpPr/>
          <p:nvPr/>
        </p:nvCxnSpPr>
        <p:spPr>
          <a:xfrm>
            <a:off x="6587613" y="629265"/>
            <a:ext cx="0" cy="550606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A752C5-026A-AEA2-01C2-CAA8968A749B}"/>
              </a:ext>
            </a:extLst>
          </p:cNvPr>
          <p:cNvSpPr txBox="1"/>
          <p:nvPr/>
        </p:nvSpPr>
        <p:spPr>
          <a:xfrm>
            <a:off x="6587613" y="722671"/>
            <a:ext cx="5142267" cy="4662815"/>
          </a:xfrm>
          <a:prstGeom prst="rect">
            <a:avLst/>
          </a:prstGeom>
          <a:noFill/>
        </p:spPr>
        <p:txBody>
          <a:bodyPr wrap="square">
            <a:spAutoFit/>
          </a:bodyPr>
          <a:lstStyle/>
          <a:p>
            <a:r>
              <a:rPr lang="en-IN" sz="1100" b="1" dirty="0" err="1"/>
              <a:t>font_style.font.bold</a:t>
            </a:r>
            <a:r>
              <a:rPr lang="en-IN" sz="1100" b="1" dirty="0"/>
              <a:t> = True</a:t>
            </a:r>
          </a:p>
          <a:p>
            <a:r>
              <a:rPr lang="en-IN" sz="1100" b="1" dirty="0"/>
              <a:t>    # writer = </a:t>
            </a:r>
            <a:r>
              <a:rPr lang="en-IN" sz="1100" b="1" dirty="0" err="1"/>
              <a:t>csv.writer</a:t>
            </a:r>
            <a:r>
              <a:rPr lang="en-IN" sz="1100" b="1" dirty="0"/>
              <a:t>(response)</a:t>
            </a:r>
          </a:p>
          <a:p>
            <a:r>
              <a:rPr lang="en-IN" sz="1100" b="1" dirty="0"/>
              <a:t>    </a:t>
            </a:r>
            <a:r>
              <a:rPr lang="en-IN" sz="1100" b="1" dirty="0" err="1"/>
              <a:t>obj</a:t>
            </a:r>
            <a:r>
              <a:rPr lang="en-IN" sz="1100" b="1" dirty="0"/>
              <a:t> = </a:t>
            </a:r>
            <a:r>
              <a:rPr lang="en-IN" sz="1100" b="1" dirty="0" err="1"/>
              <a:t>Cyberbullying_Detection_Type.objects.all</a:t>
            </a:r>
            <a:r>
              <a:rPr lang="en-IN" sz="1100" b="1" dirty="0"/>
              <a:t>()</a:t>
            </a:r>
          </a:p>
          <a:p>
            <a:r>
              <a:rPr lang="en-IN" sz="1100" b="1" dirty="0"/>
              <a:t>    data = </a:t>
            </a:r>
            <a:r>
              <a:rPr lang="en-IN" sz="1100" b="1" dirty="0" err="1"/>
              <a:t>obj</a:t>
            </a:r>
            <a:r>
              <a:rPr lang="en-IN" sz="1100" b="1" dirty="0"/>
              <a:t>  # dummy method to fetch data.</a:t>
            </a:r>
          </a:p>
          <a:p>
            <a:r>
              <a:rPr lang="en-IN" sz="1100" b="1" dirty="0"/>
              <a:t>    for </a:t>
            </a:r>
            <a:r>
              <a:rPr lang="en-IN" sz="1100" b="1" dirty="0" err="1"/>
              <a:t>my_row</a:t>
            </a:r>
            <a:r>
              <a:rPr lang="en-IN" sz="1100" b="1" dirty="0"/>
              <a:t> in data:</a:t>
            </a:r>
          </a:p>
          <a:p>
            <a:r>
              <a:rPr lang="en-IN" sz="1100" b="1" dirty="0"/>
              <a:t>        </a:t>
            </a:r>
            <a:r>
              <a:rPr lang="en-IN" sz="1100" b="1" dirty="0" err="1"/>
              <a:t>row_num</a:t>
            </a:r>
            <a:r>
              <a:rPr lang="en-IN" sz="1100" b="1" dirty="0"/>
              <a:t> = </a:t>
            </a:r>
            <a:r>
              <a:rPr lang="en-IN" sz="1100" b="1" dirty="0" err="1"/>
              <a:t>row_num</a:t>
            </a:r>
            <a:r>
              <a:rPr lang="en-IN" sz="1100" b="1" dirty="0"/>
              <a:t> + 1</a:t>
            </a:r>
          </a:p>
          <a:p>
            <a:r>
              <a:rPr lang="en-IN" sz="1100" b="1" dirty="0"/>
              <a:t> print("SGD Classifier")</a:t>
            </a:r>
          </a:p>
          <a:p>
            <a:r>
              <a:rPr lang="en-IN" sz="1100" b="1" dirty="0"/>
              <a:t>    from </a:t>
            </a:r>
            <a:r>
              <a:rPr lang="en-IN" sz="1100" b="1" dirty="0" err="1"/>
              <a:t>sklearn.linear_model</a:t>
            </a:r>
            <a:r>
              <a:rPr lang="en-IN" sz="1100" b="1" dirty="0"/>
              <a:t> import </a:t>
            </a:r>
            <a:r>
              <a:rPr lang="en-IN" sz="1100" b="1" dirty="0" err="1"/>
              <a:t>SGDClassifier</a:t>
            </a:r>
            <a:endParaRPr lang="en-IN" sz="1100" b="1" dirty="0"/>
          </a:p>
          <a:p>
            <a:r>
              <a:rPr lang="en-IN" sz="1100" b="1" dirty="0"/>
              <a:t>    </a:t>
            </a:r>
            <a:r>
              <a:rPr lang="en-IN" sz="1100" b="1" dirty="0" err="1"/>
              <a:t>sgd_clf</a:t>
            </a:r>
            <a:r>
              <a:rPr lang="en-IN" sz="1100" b="1" dirty="0"/>
              <a:t> = </a:t>
            </a:r>
            <a:r>
              <a:rPr lang="en-IN" sz="1100" b="1" dirty="0" err="1"/>
              <a:t>SGDClassifier</a:t>
            </a:r>
            <a:r>
              <a:rPr lang="en-IN" sz="1100" b="1" dirty="0"/>
              <a:t>(loss='hinge', penalty='l2', </a:t>
            </a:r>
            <a:r>
              <a:rPr lang="en-IN" sz="1100" b="1" dirty="0" err="1"/>
              <a:t>random_state</a:t>
            </a:r>
            <a:r>
              <a:rPr lang="en-IN" sz="1100" b="1" dirty="0"/>
              <a:t>=0)</a:t>
            </a:r>
          </a:p>
          <a:p>
            <a:r>
              <a:rPr lang="en-IN" sz="1100" b="1" dirty="0"/>
              <a:t>    </a:t>
            </a:r>
            <a:r>
              <a:rPr lang="en-IN" sz="1100" b="1" dirty="0" err="1"/>
              <a:t>sgd_clf.fit</a:t>
            </a:r>
            <a:r>
              <a:rPr lang="en-IN" sz="1100" b="1" dirty="0"/>
              <a:t>(</a:t>
            </a:r>
            <a:r>
              <a:rPr lang="en-IN" sz="1100" b="1" dirty="0" err="1"/>
              <a:t>X_train</a:t>
            </a:r>
            <a:r>
              <a:rPr lang="en-IN" sz="1100" b="1" dirty="0"/>
              <a:t>, </a:t>
            </a:r>
            <a:r>
              <a:rPr lang="en-IN" sz="1100" b="1" dirty="0" err="1"/>
              <a:t>y_train</a:t>
            </a:r>
            <a:r>
              <a:rPr lang="en-IN" sz="1100" b="1" dirty="0"/>
              <a:t>)</a:t>
            </a:r>
          </a:p>
          <a:p>
            <a:r>
              <a:rPr lang="en-IN" sz="1100" b="1" dirty="0"/>
              <a:t>    </a:t>
            </a:r>
            <a:r>
              <a:rPr lang="en-IN" sz="1100" b="1" dirty="0" err="1"/>
              <a:t>sgdpredict</a:t>
            </a:r>
            <a:r>
              <a:rPr lang="en-IN" sz="1100" b="1" dirty="0"/>
              <a:t> = </a:t>
            </a:r>
            <a:r>
              <a:rPr lang="en-IN" sz="1100" b="1" dirty="0" err="1"/>
              <a:t>sgd_clf.predict</a:t>
            </a:r>
            <a:r>
              <a:rPr lang="en-IN" sz="1100" b="1" dirty="0"/>
              <a:t>(</a:t>
            </a:r>
            <a:r>
              <a:rPr lang="en-IN" sz="1100" b="1" dirty="0" err="1"/>
              <a:t>X_test</a:t>
            </a:r>
            <a:r>
              <a:rPr lang="en-IN" sz="1100" b="1" dirty="0"/>
              <a:t>)</a:t>
            </a:r>
          </a:p>
          <a:p>
            <a:r>
              <a:rPr lang="en-IN" sz="1100" b="1" dirty="0"/>
              <a:t>    print("ACCURACY")</a:t>
            </a:r>
          </a:p>
          <a:p>
            <a:r>
              <a:rPr lang="en-IN" sz="1100" b="1" dirty="0"/>
              <a:t>    print(</a:t>
            </a:r>
            <a:r>
              <a:rPr lang="en-IN" sz="1100" b="1" dirty="0" err="1"/>
              <a:t>accuracy_score</a:t>
            </a:r>
            <a:r>
              <a:rPr lang="en-IN" sz="1100" b="1" dirty="0"/>
              <a:t>(</a:t>
            </a:r>
            <a:r>
              <a:rPr lang="en-IN" sz="1100" b="1" dirty="0" err="1"/>
              <a:t>y_test</a:t>
            </a:r>
            <a:r>
              <a:rPr lang="en-IN" sz="1100" b="1" dirty="0"/>
              <a:t>, </a:t>
            </a:r>
            <a:r>
              <a:rPr lang="en-IN" sz="1100" b="1" dirty="0" err="1"/>
              <a:t>sgdpredict</a:t>
            </a:r>
            <a:r>
              <a:rPr lang="en-IN" sz="1100" b="1" dirty="0"/>
              <a:t>) * 100)</a:t>
            </a:r>
          </a:p>
          <a:p>
            <a:r>
              <a:rPr lang="en-IN" sz="1100" b="1" dirty="0"/>
              <a:t>    print("CLASSIFICATION REPORT")</a:t>
            </a:r>
          </a:p>
          <a:p>
            <a:r>
              <a:rPr lang="en-IN" sz="1100" b="1" dirty="0"/>
              <a:t>    print(</a:t>
            </a:r>
            <a:r>
              <a:rPr lang="en-IN" sz="1100" b="1" dirty="0" err="1"/>
              <a:t>classification_report</a:t>
            </a:r>
            <a:r>
              <a:rPr lang="en-IN" sz="1100" b="1" dirty="0"/>
              <a:t>(</a:t>
            </a:r>
            <a:r>
              <a:rPr lang="en-IN" sz="1100" b="1" dirty="0" err="1"/>
              <a:t>y_test</a:t>
            </a:r>
            <a:r>
              <a:rPr lang="en-IN" sz="1100" b="1" dirty="0"/>
              <a:t>, </a:t>
            </a:r>
            <a:r>
              <a:rPr lang="en-IN" sz="1100" b="1" dirty="0" err="1"/>
              <a:t>sgdpredict</a:t>
            </a:r>
            <a:r>
              <a:rPr lang="en-IN" sz="1100" b="1" dirty="0"/>
              <a:t>))</a:t>
            </a:r>
          </a:p>
          <a:p>
            <a:r>
              <a:rPr lang="en-IN" sz="1100" b="1" dirty="0"/>
              <a:t>    print("CONFUSION MATRIX")</a:t>
            </a:r>
          </a:p>
          <a:p>
            <a:r>
              <a:rPr lang="en-IN" sz="1100" b="1" dirty="0"/>
              <a:t>    print(</a:t>
            </a:r>
            <a:r>
              <a:rPr lang="en-IN" sz="1100" b="1" dirty="0" err="1"/>
              <a:t>confusion_matrix</a:t>
            </a:r>
            <a:r>
              <a:rPr lang="en-IN" sz="1100" b="1" dirty="0"/>
              <a:t>(</a:t>
            </a:r>
            <a:r>
              <a:rPr lang="en-IN" sz="1100" b="1" dirty="0" err="1"/>
              <a:t>y_test</a:t>
            </a:r>
            <a:r>
              <a:rPr lang="en-IN" sz="1100" b="1" dirty="0"/>
              <a:t>, </a:t>
            </a:r>
            <a:r>
              <a:rPr lang="en-IN" sz="1100" b="1" dirty="0" err="1"/>
              <a:t>sgdpredict</a:t>
            </a:r>
            <a:r>
              <a:rPr lang="en-IN" sz="1100" b="1" dirty="0"/>
              <a:t>))</a:t>
            </a:r>
          </a:p>
          <a:p>
            <a:r>
              <a:rPr lang="en-IN" sz="1100" b="1" dirty="0"/>
              <a:t>    </a:t>
            </a:r>
            <a:r>
              <a:rPr lang="en-IN" sz="1100" b="1" dirty="0" err="1"/>
              <a:t>models.append</a:t>
            </a:r>
            <a:r>
              <a:rPr lang="en-IN" sz="1100" b="1" dirty="0"/>
              <a:t>(('</a:t>
            </a:r>
            <a:r>
              <a:rPr lang="en-IN" sz="1100" b="1" dirty="0" err="1"/>
              <a:t>SGDClassifier</a:t>
            </a:r>
            <a:r>
              <a:rPr lang="en-IN" sz="1100" b="1" dirty="0"/>
              <a:t>', </a:t>
            </a:r>
            <a:r>
              <a:rPr lang="en-IN" sz="1100" b="1" dirty="0" err="1"/>
              <a:t>sgd_clf</a:t>
            </a:r>
            <a:r>
              <a:rPr lang="en-IN" sz="1100" b="1" dirty="0"/>
              <a:t>))</a:t>
            </a:r>
          </a:p>
          <a:p>
            <a:r>
              <a:rPr lang="en-IN" sz="1100" b="1" dirty="0"/>
              <a:t>    </a:t>
            </a:r>
            <a:r>
              <a:rPr lang="en-IN" sz="1100" b="1" dirty="0" err="1"/>
              <a:t>detection_accuracy.objects.create</a:t>
            </a:r>
            <a:r>
              <a:rPr lang="en-IN" sz="1100" b="1" dirty="0"/>
              <a:t>(names="SGD Classifier", ratio=</a:t>
            </a:r>
            <a:r>
              <a:rPr lang="en-IN" sz="1100" b="1" dirty="0" err="1"/>
              <a:t>accuracy_score</a:t>
            </a:r>
            <a:r>
              <a:rPr lang="en-IN" sz="1100" b="1" dirty="0"/>
              <a:t>(</a:t>
            </a:r>
            <a:r>
              <a:rPr lang="en-IN" sz="1100" b="1" dirty="0" err="1"/>
              <a:t>y_test</a:t>
            </a:r>
            <a:r>
              <a:rPr lang="en-IN" sz="1100" b="1" dirty="0"/>
              <a:t>, </a:t>
            </a:r>
            <a:r>
              <a:rPr lang="en-IN" sz="1100" b="1" dirty="0" err="1"/>
              <a:t>sgdpredict</a:t>
            </a:r>
            <a:r>
              <a:rPr lang="en-IN" sz="1100" b="1" dirty="0"/>
              <a:t>) * 100)</a:t>
            </a:r>
          </a:p>
          <a:p>
            <a:endParaRPr lang="en-IN" sz="1100" b="1" dirty="0"/>
          </a:p>
          <a:p>
            <a:r>
              <a:rPr lang="en-IN" sz="1100" b="1" dirty="0"/>
              <a:t>    </a:t>
            </a:r>
            <a:r>
              <a:rPr lang="en-IN" sz="1100" b="1" dirty="0" err="1"/>
              <a:t>csv_format</a:t>
            </a:r>
            <a:r>
              <a:rPr lang="en-IN" sz="1100" b="1" dirty="0"/>
              <a:t> = 'Results.csv'</a:t>
            </a:r>
          </a:p>
          <a:p>
            <a:r>
              <a:rPr lang="en-IN" sz="1100" b="1" dirty="0"/>
              <a:t>    </a:t>
            </a:r>
            <a:r>
              <a:rPr lang="en-IN" sz="1100" b="1" dirty="0" err="1"/>
              <a:t>data.to_csv</a:t>
            </a:r>
            <a:r>
              <a:rPr lang="en-IN" sz="1100" b="1" dirty="0"/>
              <a:t>(</a:t>
            </a:r>
            <a:r>
              <a:rPr lang="en-IN" sz="1100" b="1" dirty="0" err="1"/>
              <a:t>csv_format</a:t>
            </a:r>
            <a:r>
              <a:rPr lang="en-IN" sz="1100" b="1" dirty="0"/>
              <a:t>, index=False)</a:t>
            </a:r>
          </a:p>
          <a:p>
            <a:r>
              <a:rPr lang="en-IN" sz="1100" b="1" dirty="0"/>
              <a:t>    </a:t>
            </a:r>
            <a:r>
              <a:rPr lang="en-IN" sz="1100" b="1" dirty="0" err="1"/>
              <a:t>data.to_markdown</a:t>
            </a:r>
            <a:endParaRPr lang="en-IN" sz="1100" b="1" dirty="0"/>
          </a:p>
          <a:p>
            <a:endParaRPr lang="en-IN" sz="1100" b="1" dirty="0"/>
          </a:p>
          <a:p>
            <a:r>
              <a:rPr lang="en-IN" sz="1100" b="1" dirty="0"/>
              <a:t>    </a:t>
            </a:r>
            <a:r>
              <a:rPr lang="en-IN" sz="1100" b="1" dirty="0" err="1"/>
              <a:t>obj</a:t>
            </a:r>
            <a:r>
              <a:rPr lang="en-IN" sz="1100" b="1" dirty="0"/>
              <a:t> = </a:t>
            </a:r>
            <a:r>
              <a:rPr lang="en-IN" sz="1100" b="1" dirty="0" err="1"/>
              <a:t>detection_accuracy.objects.all</a:t>
            </a:r>
            <a:r>
              <a:rPr lang="en-IN" sz="1100" b="1" dirty="0"/>
              <a:t>()</a:t>
            </a:r>
          </a:p>
          <a:p>
            <a:r>
              <a:rPr lang="en-IN" sz="1100" b="1" dirty="0"/>
              <a:t>    return render(request,'</a:t>
            </a:r>
            <a:r>
              <a:rPr lang="en-IN" sz="1100" b="1" dirty="0" err="1"/>
              <a:t>SProvider</a:t>
            </a:r>
            <a:r>
              <a:rPr lang="en-IN" sz="1100" b="1" dirty="0"/>
              <a:t>/Train_Test_DataSets.html', {'</a:t>
            </a:r>
            <a:r>
              <a:rPr lang="en-IN" sz="1100" b="1" dirty="0" err="1"/>
              <a:t>objs</a:t>
            </a:r>
            <a:r>
              <a:rPr lang="en-IN" sz="1100" b="1" dirty="0"/>
              <a:t>': </a:t>
            </a:r>
            <a:r>
              <a:rPr lang="en-IN" sz="1100" b="1" dirty="0" err="1"/>
              <a:t>obj</a:t>
            </a:r>
            <a:r>
              <a:rPr lang="en-IN" sz="1100" b="1" dirty="0"/>
              <a:t>})</a:t>
            </a:r>
          </a:p>
        </p:txBody>
      </p:sp>
    </p:spTree>
    <p:extLst>
      <p:ext uri="{BB962C8B-B14F-4D97-AF65-F5344CB8AC3E}">
        <p14:creationId xmlns:p14="http://schemas.microsoft.com/office/powerpoint/2010/main" val="344546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0DB33-8BAE-D71A-1BFC-C04C8BC6D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760"/>
            <a:ext cx="6096000" cy="2129380"/>
          </a:xfrm>
          <a:prstGeom prst="rect">
            <a:avLst/>
          </a:prstGeom>
        </p:spPr>
      </p:pic>
      <p:pic>
        <p:nvPicPr>
          <p:cNvPr id="5" name="Picture 4">
            <a:extLst>
              <a:ext uri="{FF2B5EF4-FFF2-40B4-BE49-F238E27FC236}">
                <a16:creationId xmlns:a16="http://schemas.microsoft.com/office/drawing/2014/main" id="{C02D2313-2A1F-3891-F2B1-0B9796FB5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51" y="0"/>
            <a:ext cx="5338915" cy="3003140"/>
          </a:xfrm>
          <a:prstGeom prst="rect">
            <a:avLst/>
          </a:prstGeom>
        </p:spPr>
      </p:pic>
      <p:sp>
        <p:nvSpPr>
          <p:cNvPr id="6" name="TextBox 5">
            <a:extLst>
              <a:ext uri="{FF2B5EF4-FFF2-40B4-BE49-F238E27FC236}">
                <a16:creationId xmlns:a16="http://schemas.microsoft.com/office/drawing/2014/main" id="{65D4A6F9-2004-423B-1FDD-697E37D3EC14}"/>
              </a:ext>
            </a:extLst>
          </p:cNvPr>
          <p:cNvSpPr txBox="1"/>
          <p:nvPr/>
        </p:nvSpPr>
        <p:spPr>
          <a:xfrm>
            <a:off x="717755" y="3003140"/>
            <a:ext cx="4768644" cy="307777"/>
          </a:xfrm>
          <a:prstGeom prst="rect">
            <a:avLst/>
          </a:prstGeom>
          <a:noFill/>
        </p:spPr>
        <p:txBody>
          <a:bodyPr wrap="square" rtlCol="0">
            <a:spAutoFit/>
          </a:bodyPr>
          <a:lstStyle/>
          <a:p>
            <a:r>
              <a:rPr lang="en-IN" sz="1400" dirty="0"/>
              <a:t>1.Open </a:t>
            </a:r>
            <a:r>
              <a:rPr lang="en-IN" sz="1400" dirty="0" err="1"/>
              <a:t>xamp</a:t>
            </a:r>
            <a:r>
              <a:rPr lang="en-IN" sz="1400" dirty="0"/>
              <a:t> and start </a:t>
            </a:r>
            <a:r>
              <a:rPr lang="en-IN" sz="1400" dirty="0" err="1"/>
              <a:t>apache</a:t>
            </a:r>
            <a:r>
              <a:rPr lang="en-IN" sz="1400" dirty="0"/>
              <a:t> and </a:t>
            </a:r>
            <a:r>
              <a:rPr lang="en-IN" sz="1400" dirty="0" err="1"/>
              <a:t>mysql</a:t>
            </a:r>
            <a:r>
              <a:rPr lang="en-IN" sz="1400" dirty="0"/>
              <a:t>-admin</a:t>
            </a:r>
          </a:p>
        </p:txBody>
      </p:sp>
      <p:sp>
        <p:nvSpPr>
          <p:cNvPr id="7" name="TextBox 6">
            <a:extLst>
              <a:ext uri="{FF2B5EF4-FFF2-40B4-BE49-F238E27FC236}">
                <a16:creationId xmlns:a16="http://schemas.microsoft.com/office/drawing/2014/main" id="{3DC18464-E828-8C52-AEB8-0DDED91E955D}"/>
              </a:ext>
            </a:extLst>
          </p:cNvPr>
          <p:cNvSpPr txBox="1"/>
          <p:nvPr/>
        </p:nvSpPr>
        <p:spPr>
          <a:xfrm>
            <a:off x="6705602" y="3003140"/>
            <a:ext cx="4096510" cy="307777"/>
          </a:xfrm>
          <a:prstGeom prst="rect">
            <a:avLst/>
          </a:prstGeom>
          <a:noFill/>
        </p:spPr>
        <p:txBody>
          <a:bodyPr wrap="square" rtlCol="0">
            <a:spAutoFit/>
          </a:bodyPr>
          <a:lstStyle/>
          <a:p>
            <a:r>
              <a:rPr lang="en-IN" sz="1400" dirty="0"/>
              <a:t>2. Open </a:t>
            </a:r>
            <a:r>
              <a:rPr lang="en-IN" sz="1400" dirty="0" err="1"/>
              <a:t>dearnn</a:t>
            </a:r>
            <a:r>
              <a:rPr lang="en-IN" sz="1400" dirty="0"/>
              <a:t> and it contain databases</a:t>
            </a:r>
          </a:p>
        </p:txBody>
      </p:sp>
      <p:pic>
        <p:nvPicPr>
          <p:cNvPr id="9" name="Picture 8">
            <a:extLst>
              <a:ext uri="{FF2B5EF4-FFF2-40B4-BE49-F238E27FC236}">
                <a16:creationId xmlns:a16="http://schemas.microsoft.com/office/drawing/2014/main" id="{16AAF664-3347-364A-655B-8588F0ECB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6096000" cy="2555240"/>
          </a:xfrm>
          <a:prstGeom prst="rect">
            <a:avLst/>
          </a:prstGeom>
        </p:spPr>
      </p:pic>
      <p:sp>
        <p:nvSpPr>
          <p:cNvPr id="10" name="TextBox 9">
            <a:extLst>
              <a:ext uri="{FF2B5EF4-FFF2-40B4-BE49-F238E27FC236}">
                <a16:creationId xmlns:a16="http://schemas.microsoft.com/office/drawing/2014/main" id="{4769B569-24B3-C5E3-2FBB-9B95C7C42359}"/>
              </a:ext>
            </a:extLst>
          </p:cNvPr>
          <p:cNvSpPr txBox="1"/>
          <p:nvPr/>
        </p:nvSpPr>
        <p:spPr>
          <a:xfrm>
            <a:off x="1347021" y="5942984"/>
            <a:ext cx="2281084" cy="307777"/>
          </a:xfrm>
          <a:prstGeom prst="rect">
            <a:avLst/>
          </a:prstGeom>
          <a:noFill/>
        </p:spPr>
        <p:txBody>
          <a:bodyPr wrap="square" rtlCol="0">
            <a:spAutoFit/>
          </a:bodyPr>
          <a:lstStyle/>
          <a:p>
            <a:r>
              <a:rPr lang="en-IN" sz="1400" dirty="0"/>
              <a:t>3.Databases</a:t>
            </a:r>
          </a:p>
        </p:txBody>
      </p:sp>
      <p:pic>
        <p:nvPicPr>
          <p:cNvPr id="12" name="Picture 11">
            <a:extLst>
              <a:ext uri="{FF2B5EF4-FFF2-40B4-BE49-F238E27FC236}">
                <a16:creationId xmlns:a16="http://schemas.microsoft.com/office/drawing/2014/main" id="{F062F867-E917-61BF-B9AC-41F06EAFB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650" y="3429000"/>
            <a:ext cx="5456905" cy="2555240"/>
          </a:xfrm>
          <a:prstGeom prst="rect">
            <a:avLst/>
          </a:prstGeom>
        </p:spPr>
      </p:pic>
      <p:sp>
        <p:nvSpPr>
          <p:cNvPr id="13" name="TextBox 12">
            <a:extLst>
              <a:ext uri="{FF2B5EF4-FFF2-40B4-BE49-F238E27FC236}">
                <a16:creationId xmlns:a16="http://schemas.microsoft.com/office/drawing/2014/main" id="{4D64F350-A0C8-204A-9216-BDC28EF2A832}"/>
              </a:ext>
            </a:extLst>
          </p:cNvPr>
          <p:cNvSpPr txBox="1"/>
          <p:nvPr/>
        </p:nvSpPr>
        <p:spPr>
          <a:xfrm>
            <a:off x="7187381" y="5942984"/>
            <a:ext cx="3814916" cy="369332"/>
          </a:xfrm>
          <a:prstGeom prst="rect">
            <a:avLst/>
          </a:prstGeom>
          <a:noFill/>
        </p:spPr>
        <p:txBody>
          <a:bodyPr wrap="square" rtlCol="0">
            <a:spAutoFit/>
          </a:bodyPr>
          <a:lstStyle/>
          <a:p>
            <a:r>
              <a:rPr lang="en-IN" dirty="0"/>
              <a:t>4.Open Command prompt</a:t>
            </a:r>
          </a:p>
        </p:txBody>
      </p:sp>
      <p:sp>
        <p:nvSpPr>
          <p:cNvPr id="16" name="Rectangle 15">
            <a:extLst>
              <a:ext uri="{FF2B5EF4-FFF2-40B4-BE49-F238E27FC236}">
                <a16:creationId xmlns:a16="http://schemas.microsoft.com/office/drawing/2014/main" id="{2416A803-16DC-316A-04DB-2A6B8B59D2B0}"/>
              </a:ext>
            </a:extLst>
          </p:cNvPr>
          <p:cNvSpPr/>
          <p:nvPr/>
        </p:nvSpPr>
        <p:spPr>
          <a:xfrm>
            <a:off x="924560" y="109346"/>
            <a:ext cx="3139440" cy="6463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33AB8E5F-02A3-B9E8-A44F-97568FFB561B}"/>
              </a:ext>
            </a:extLst>
          </p:cNvPr>
          <p:cNvSpPr txBox="1"/>
          <p:nvPr/>
        </p:nvSpPr>
        <p:spPr>
          <a:xfrm>
            <a:off x="1757680" y="194994"/>
            <a:ext cx="2021840" cy="646331"/>
          </a:xfrm>
          <a:prstGeom prst="rect">
            <a:avLst/>
          </a:prstGeom>
          <a:noFill/>
        </p:spPr>
        <p:txBody>
          <a:bodyPr wrap="square" rtlCol="0">
            <a:spAutoFit/>
          </a:bodyPr>
          <a:lstStyle/>
          <a:p>
            <a:r>
              <a:rPr lang="en-IN" sz="3600" b="1" dirty="0"/>
              <a:t>RESULTS</a:t>
            </a:r>
          </a:p>
        </p:txBody>
      </p:sp>
    </p:spTree>
    <p:extLst>
      <p:ext uri="{BB962C8B-B14F-4D97-AF65-F5344CB8AC3E}">
        <p14:creationId xmlns:p14="http://schemas.microsoft.com/office/powerpoint/2010/main" val="4018449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19FED-0056-31E4-4307-9E9C62F79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09419" cy="2153265"/>
          </a:xfrm>
          <a:prstGeom prst="rect">
            <a:avLst/>
          </a:prstGeom>
        </p:spPr>
      </p:pic>
      <p:sp>
        <p:nvSpPr>
          <p:cNvPr id="4" name="TextBox 3">
            <a:extLst>
              <a:ext uri="{FF2B5EF4-FFF2-40B4-BE49-F238E27FC236}">
                <a16:creationId xmlns:a16="http://schemas.microsoft.com/office/drawing/2014/main" id="{AEE6ECE1-8E4A-DF85-ECDD-B6F1093CB486}"/>
              </a:ext>
            </a:extLst>
          </p:cNvPr>
          <p:cNvSpPr txBox="1"/>
          <p:nvPr/>
        </p:nvSpPr>
        <p:spPr>
          <a:xfrm>
            <a:off x="1366682" y="2241756"/>
            <a:ext cx="1809137" cy="307777"/>
          </a:xfrm>
          <a:prstGeom prst="rect">
            <a:avLst/>
          </a:prstGeom>
          <a:noFill/>
        </p:spPr>
        <p:txBody>
          <a:bodyPr wrap="square" rtlCol="0">
            <a:spAutoFit/>
          </a:bodyPr>
          <a:lstStyle/>
          <a:p>
            <a:r>
              <a:rPr lang="en-IN" sz="1400" dirty="0"/>
              <a:t>5.Login page</a:t>
            </a:r>
          </a:p>
        </p:txBody>
      </p:sp>
      <p:pic>
        <p:nvPicPr>
          <p:cNvPr id="6" name="Picture 5">
            <a:extLst>
              <a:ext uri="{FF2B5EF4-FFF2-40B4-BE49-F238E27FC236}">
                <a16:creationId xmlns:a16="http://schemas.microsoft.com/office/drawing/2014/main" id="{91F0CD02-0347-D012-5680-C3425367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181" y="0"/>
            <a:ext cx="5171767" cy="2168635"/>
          </a:xfrm>
          <a:prstGeom prst="rect">
            <a:avLst/>
          </a:prstGeom>
        </p:spPr>
      </p:pic>
      <p:sp>
        <p:nvSpPr>
          <p:cNvPr id="7" name="TextBox 6">
            <a:extLst>
              <a:ext uri="{FF2B5EF4-FFF2-40B4-BE49-F238E27FC236}">
                <a16:creationId xmlns:a16="http://schemas.microsoft.com/office/drawing/2014/main" id="{4BAAC4D5-CAE0-1A9B-E4D5-7C348E0159D6}"/>
              </a:ext>
            </a:extLst>
          </p:cNvPr>
          <p:cNvSpPr txBox="1"/>
          <p:nvPr/>
        </p:nvSpPr>
        <p:spPr>
          <a:xfrm>
            <a:off x="7511846" y="2168635"/>
            <a:ext cx="1962012" cy="369332"/>
          </a:xfrm>
          <a:prstGeom prst="rect">
            <a:avLst/>
          </a:prstGeom>
          <a:noFill/>
        </p:spPr>
        <p:txBody>
          <a:bodyPr wrap="none" rtlCol="0">
            <a:spAutoFit/>
          </a:bodyPr>
          <a:lstStyle/>
          <a:p>
            <a:r>
              <a:rPr lang="en-IN" sz="1400" dirty="0"/>
              <a:t>6</a:t>
            </a:r>
            <a:r>
              <a:rPr lang="en-IN" dirty="0"/>
              <a:t>.</a:t>
            </a:r>
            <a:r>
              <a:rPr lang="en-IN" sz="1400" dirty="0"/>
              <a:t>Login service provider</a:t>
            </a:r>
            <a:endParaRPr lang="en-IN" dirty="0"/>
          </a:p>
        </p:txBody>
      </p:sp>
      <p:pic>
        <p:nvPicPr>
          <p:cNvPr id="9" name="Picture 8">
            <a:extLst>
              <a:ext uri="{FF2B5EF4-FFF2-40B4-BE49-F238E27FC236}">
                <a16:creationId xmlns:a16="http://schemas.microsoft.com/office/drawing/2014/main" id="{5FEAF9DE-0C3E-C464-BDB1-467B3CC08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35" y="2703352"/>
            <a:ext cx="4748981" cy="2655229"/>
          </a:xfrm>
          <a:prstGeom prst="rect">
            <a:avLst/>
          </a:prstGeom>
        </p:spPr>
      </p:pic>
      <p:sp>
        <p:nvSpPr>
          <p:cNvPr id="10" name="TextBox 9">
            <a:extLst>
              <a:ext uri="{FF2B5EF4-FFF2-40B4-BE49-F238E27FC236}">
                <a16:creationId xmlns:a16="http://schemas.microsoft.com/office/drawing/2014/main" id="{92EAAFC0-A49E-227F-0E46-C18B57540ED6}"/>
              </a:ext>
            </a:extLst>
          </p:cNvPr>
          <p:cNvSpPr txBox="1"/>
          <p:nvPr/>
        </p:nvSpPr>
        <p:spPr>
          <a:xfrm>
            <a:off x="1366683" y="5358581"/>
            <a:ext cx="2434456" cy="369332"/>
          </a:xfrm>
          <a:prstGeom prst="rect">
            <a:avLst/>
          </a:prstGeom>
          <a:noFill/>
        </p:spPr>
        <p:txBody>
          <a:bodyPr wrap="square" rtlCol="0">
            <a:spAutoFit/>
          </a:bodyPr>
          <a:lstStyle/>
          <a:p>
            <a:r>
              <a:rPr lang="en-IN" dirty="0"/>
              <a:t>7.Register remote user</a:t>
            </a:r>
          </a:p>
        </p:txBody>
      </p:sp>
      <p:pic>
        <p:nvPicPr>
          <p:cNvPr id="12" name="Picture 11">
            <a:extLst>
              <a:ext uri="{FF2B5EF4-FFF2-40B4-BE49-F238E27FC236}">
                <a16:creationId xmlns:a16="http://schemas.microsoft.com/office/drawing/2014/main" id="{89B0FA70-8838-A129-0509-0E93A3796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8181" y="2703352"/>
            <a:ext cx="5486400" cy="2655229"/>
          </a:xfrm>
          <a:prstGeom prst="rect">
            <a:avLst/>
          </a:prstGeom>
        </p:spPr>
      </p:pic>
      <p:sp>
        <p:nvSpPr>
          <p:cNvPr id="13" name="TextBox 12">
            <a:extLst>
              <a:ext uri="{FF2B5EF4-FFF2-40B4-BE49-F238E27FC236}">
                <a16:creationId xmlns:a16="http://schemas.microsoft.com/office/drawing/2014/main" id="{AD609221-E3E0-15A8-C989-141D1D6B7CAA}"/>
              </a:ext>
            </a:extLst>
          </p:cNvPr>
          <p:cNvSpPr txBox="1"/>
          <p:nvPr/>
        </p:nvSpPr>
        <p:spPr>
          <a:xfrm>
            <a:off x="6331975" y="5324791"/>
            <a:ext cx="4493342" cy="369332"/>
          </a:xfrm>
          <a:prstGeom prst="rect">
            <a:avLst/>
          </a:prstGeom>
          <a:noFill/>
        </p:spPr>
        <p:txBody>
          <a:bodyPr wrap="square" rtlCol="0">
            <a:spAutoFit/>
          </a:bodyPr>
          <a:lstStyle/>
          <a:p>
            <a:r>
              <a:rPr lang="en-IN" dirty="0"/>
              <a:t>8.View all remote users in service provider</a:t>
            </a:r>
          </a:p>
        </p:txBody>
      </p:sp>
    </p:spTree>
    <p:extLst>
      <p:ext uri="{BB962C8B-B14F-4D97-AF65-F5344CB8AC3E}">
        <p14:creationId xmlns:p14="http://schemas.microsoft.com/office/powerpoint/2010/main" val="108159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EAD5A-9E00-37E1-DC9C-D3B22284A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3" y="265471"/>
            <a:ext cx="5122606" cy="2300748"/>
          </a:xfrm>
          <a:prstGeom prst="rect">
            <a:avLst/>
          </a:prstGeom>
        </p:spPr>
      </p:pic>
      <p:sp>
        <p:nvSpPr>
          <p:cNvPr id="4" name="TextBox 3">
            <a:extLst>
              <a:ext uri="{FF2B5EF4-FFF2-40B4-BE49-F238E27FC236}">
                <a16:creationId xmlns:a16="http://schemas.microsoft.com/office/drawing/2014/main" id="{37F99ABA-037D-4326-6D34-11621E213F7D}"/>
              </a:ext>
            </a:extLst>
          </p:cNvPr>
          <p:cNvSpPr txBox="1"/>
          <p:nvPr/>
        </p:nvSpPr>
        <p:spPr>
          <a:xfrm>
            <a:off x="1305823" y="2566219"/>
            <a:ext cx="2731261" cy="369332"/>
          </a:xfrm>
          <a:prstGeom prst="rect">
            <a:avLst/>
          </a:prstGeom>
          <a:noFill/>
        </p:spPr>
        <p:txBody>
          <a:bodyPr wrap="none" rtlCol="0">
            <a:spAutoFit/>
          </a:bodyPr>
          <a:lstStyle/>
          <a:p>
            <a:r>
              <a:rPr lang="en-IN" sz="1400" dirty="0"/>
              <a:t>9</a:t>
            </a:r>
            <a:r>
              <a:rPr lang="en-IN" dirty="0"/>
              <a:t>.</a:t>
            </a:r>
            <a:r>
              <a:rPr lang="en-IN" sz="1400" dirty="0"/>
              <a:t>View your profile of remote user</a:t>
            </a:r>
            <a:endParaRPr lang="en-IN" dirty="0"/>
          </a:p>
        </p:txBody>
      </p:sp>
      <p:pic>
        <p:nvPicPr>
          <p:cNvPr id="8" name="Picture 7">
            <a:extLst>
              <a:ext uri="{FF2B5EF4-FFF2-40B4-BE49-F238E27FC236}">
                <a16:creationId xmlns:a16="http://schemas.microsoft.com/office/drawing/2014/main" id="{CE64C174-CB02-7E11-5D1C-9EEF79A59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345" y="265471"/>
            <a:ext cx="4882262" cy="2300748"/>
          </a:xfrm>
          <a:prstGeom prst="rect">
            <a:avLst/>
          </a:prstGeom>
        </p:spPr>
      </p:pic>
      <p:sp>
        <p:nvSpPr>
          <p:cNvPr id="9" name="TextBox 8">
            <a:extLst>
              <a:ext uri="{FF2B5EF4-FFF2-40B4-BE49-F238E27FC236}">
                <a16:creationId xmlns:a16="http://schemas.microsoft.com/office/drawing/2014/main" id="{CCCCE022-9588-C099-526B-B5E86BBC1B5D}"/>
              </a:ext>
            </a:extLst>
          </p:cNvPr>
          <p:cNvSpPr txBox="1"/>
          <p:nvPr/>
        </p:nvSpPr>
        <p:spPr>
          <a:xfrm>
            <a:off x="6933432" y="2566219"/>
            <a:ext cx="3395866" cy="307777"/>
          </a:xfrm>
          <a:prstGeom prst="rect">
            <a:avLst/>
          </a:prstGeom>
          <a:noFill/>
        </p:spPr>
        <p:txBody>
          <a:bodyPr wrap="square" rtlCol="0">
            <a:spAutoFit/>
          </a:bodyPr>
          <a:lstStyle/>
          <a:p>
            <a:r>
              <a:rPr lang="en-IN" sz="1400" dirty="0"/>
              <a:t>10.Train and test tweet data sets</a:t>
            </a:r>
          </a:p>
        </p:txBody>
      </p:sp>
      <p:pic>
        <p:nvPicPr>
          <p:cNvPr id="11" name="Picture 10">
            <a:extLst>
              <a:ext uri="{FF2B5EF4-FFF2-40B4-BE49-F238E27FC236}">
                <a16:creationId xmlns:a16="http://schemas.microsoft.com/office/drawing/2014/main" id="{999A8B25-0A0A-0B32-2FAE-210046E3E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66" y="3033524"/>
            <a:ext cx="5144894" cy="2788156"/>
          </a:xfrm>
          <a:prstGeom prst="rect">
            <a:avLst/>
          </a:prstGeom>
        </p:spPr>
      </p:pic>
      <p:sp>
        <p:nvSpPr>
          <p:cNvPr id="12" name="TextBox 11">
            <a:extLst>
              <a:ext uri="{FF2B5EF4-FFF2-40B4-BE49-F238E27FC236}">
                <a16:creationId xmlns:a16="http://schemas.microsoft.com/office/drawing/2014/main" id="{9689BFC9-82A1-7DD8-5C91-287E4FC352D7}"/>
              </a:ext>
            </a:extLst>
          </p:cNvPr>
          <p:cNvSpPr txBox="1"/>
          <p:nvPr/>
        </p:nvSpPr>
        <p:spPr>
          <a:xfrm>
            <a:off x="513080" y="5919653"/>
            <a:ext cx="4828053" cy="307777"/>
          </a:xfrm>
          <a:prstGeom prst="rect">
            <a:avLst/>
          </a:prstGeom>
          <a:noFill/>
        </p:spPr>
        <p:txBody>
          <a:bodyPr wrap="none" rtlCol="0">
            <a:spAutoFit/>
          </a:bodyPr>
          <a:lstStyle/>
          <a:p>
            <a:r>
              <a:rPr lang="en-IN" sz="1400" dirty="0"/>
              <a:t>11.View tweet Datasets Trained </a:t>
            </a:r>
            <a:r>
              <a:rPr lang="en-IN" sz="1400" dirty="0" err="1"/>
              <a:t>andTested</a:t>
            </a:r>
            <a:r>
              <a:rPr lang="en-IN" sz="1400" dirty="0"/>
              <a:t> Accuracy in Bar Chart</a:t>
            </a:r>
          </a:p>
        </p:txBody>
      </p:sp>
      <p:pic>
        <p:nvPicPr>
          <p:cNvPr id="14" name="Picture 13">
            <a:extLst>
              <a:ext uri="{FF2B5EF4-FFF2-40B4-BE49-F238E27FC236}">
                <a16:creationId xmlns:a16="http://schemas.microsoft.com/office/drawing/2014/main" id="{6316E3D8-AA27-BFEE-E415-F35A94EA42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766" y="3131498"/>
            <a:ext cx="5144894" cy="2788156"/>
          </a:xfrm>
          <a:prstGeom prst="rect">
            <a:avLst/>
          </a:prstGeom>
        </p:spPr>
      </p:pic>
      <p:sp>
        <p:nvSpPr>
          <p:cNvPr id="15" name="TextBox 14">
            <a:extLst>
              <a:ext uri="{FF2B5EF4-FFF2-40B4-BE49-F238E27FC236}">
                <a16:creationId xmlns:a16="http://schemas.microsoft.com/office/drawing/2014/main" id="{1CB83369-48D2-FDBD-B13F-DFF9A24FF92F}"/>
              </a:ext>
            </a:extLst>
          </p:cNvPr>
          <p:cNvSpPr txBox="1"/>
          <p:nvPr/>
        </p:nvSpPr>
        <p:spPr>
          <a:xfrm>
            <a:off x="6553200" y="5919653"/>
            <a:ext cx="4586512" cy="307777"/>
          </a:xfrm>
          <a:prstGeom prst="rect">
            <a:avLst/>
          </a:prstGeom>
          <a:noFill/>
        </p:spPr>
        <p:txBody>
          <a:bodyPr wrap="none" rtlCol="0">
            <a:spAutoFit/>
          </a:bodyPr>
          <a:lstStyle/>
          <a:p>
            <a:r>
              <a:rPr lang="en-IN" sz="1400" dirty="0"/>
              <a:t>12.View Tweet Datasets Trained and Tested Accuracy Results</a:t>
            </a:r>
          </a:p>
        </p:txBody>
      </p:sp>
    </p:spTree>
    <p:extLst>
      <p:ext uri="{BB962C8B-B14F-4D97-AF65-F5344CB8AC3E}">
        <p14:creationId xmlns:p14="http://schemas.microsoft.com/office/powerpoint/2010/main" val="3433208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565AE-CD7A-E2F3-1FD5-1849DAF90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9" y="165257"/>
            <a:ext cx="4765350" cy="2676264"/>
          </a:xfrm>
          <a:prstGeom prst="rect">
            <a:avLst/>
          </a:prstGeom>
        </p:spPr>
      </p:pic>
      <p:sp>
        <p:nvSpPr>
          <p:cNvPr id="4" name="TextBox 3">
            <a:extLst>
              <a:ext uri="{FF2B5EF4-FFF2-40B4-BE49-F238E27FC236}">
                <a16:creationId xmlns:a16="http://schemas.microsoft.com/office/drawing/2014/main" id="{C8672B63-E8EE-3184-9DA9-B68A3F52683F}"/>
              </a:ext>
            </a:extLst>
          </p:cNvPr>
          <p:cNvSpPr txBox="1"/>
          <p:nvPr/>
        </p:nvSpPr>
        <p:spPr>
          <a:xfrm>
            <a:off x="1120140" y="2841622"/>
            <a:ext cx="1209100" cy="307777"/>
          </a:xfrm>
          <a:prstGeom prst="rect">
            <a:avLst/>
          </a:prstGeom>
          <a:noFill/>
        </p:spPr>
        <p:txBody>
          <a:bodyPr wrap="square" rtlCol="0">
            <a:spAutoFit/>
          </a:bodyPr>
          <a:lstStyle/>
          <a:p>
            <a:r>
              <a:rPr lang="en-IN" sz="1400" dirty="0"/>
              <a:t>13.Pie chart</a:t>
            </a:r>
          </a:p>
        </p:txBody>
      </p:sp>
      <p:pic>
        <p:nvPicPr>
          <p:cNvPr id="6" name="Picture 5">
            <a:extLst>
              <a:ext uri="{FF2B5EF4-FFF2-40B4-BE49-F238E27FC236}">
                <a16:creationId xmlns:a16="http://schemas.microsoft.com/office/drawing/2014/main" id="{B9F18EF8-A32B-7C42-130A-1AC2AD9F6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555" y="165257"/>
            <a:ext cx="5633884" cy="2676264"/>
          </a:xfrm>
          <a:prstGeom prst="rect">
            <a:avLst/>
          </a:prstGeom>
        </p:spPr>
      </p:pic>
      <p:sp>
        <p:nvSpPr>
          <p:cNvPr id="7" name="TextBox 6">
            <a:extLst>
              <a:ext uri="{FF2B5EF4-FFF2-40B4-BE49-F238E27FC236}">
                <a16:creationId xmlns:a16="http://schemas.microsoft.com/office/drawing/2014/main" id="{8EFA5395-A867-15D8-F271-319B993C06EE}"/>
              </a:ext>
            </a:extLst>
          </p:cNvPr>
          <p:cNvSpPr txBox="1"/>
          <p:nvPr/>
        </p:nvSpPr>
        <p:spPr>
          <a:xfrm>
            <a:off x="6508957" y="2880853"/>
            <a:ext cx="3424079" cy="307777"/>
          </a:xfrm>
          <a:prstGeom prst="rect">
            <a:avLst/>
          </a:prstGeom>
          <a:noFill/>
        </p:spPr>
        <p:txBody>
          <a:bodyPr wrap="none" rtlCol="0">
            <a:spAutoFit/>
          </a:bodyPr>
          <a:lstStyle/>
          <a:p>
            <a:r>
              <a:rPr lang="en-IN" sz="1400" dirty="0"/>
              <a:t>14.Predict cyberbullying type in remote user</a:t>
            </a:r>
          </a:p>
        </p:txBody>
      </p:sp>
      <p:pic>
        <p:nvPicPr>
          <p:cNvPr id="9" name="Picture 8">
            <a:extLst>
              <a:ext uri="{FF2B5EF4-FFF2-40B4-BE49-F238E27FC236}">
                <a16:creationId xmlns:a16="http://schemas.microsoft.com/office/drawing/2014/main" id="{95AD9973-CF83-C3C8-164B-F78E5FD71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69" y="3149399"/>
            <a:ext cx="4883337" cy="2676264"/>
          </a:xfrm>
          <a:prstGeom prst="rect">
            <a:avLst/>
          </a:prstGeom>
        </p:spPr>
      </p:pic>
      <p:sp>
        <p:nvSpPr>
          <p:cNvPr id="10" name="TextBox 9">
            <a:extLst>
              <a:ext uri="{FF2B5EF4-FFF2-40B4-BE49-F238E27FC236}">
                <a16:creationId xmlns:a16="http://schemas.microsoft.com/office/drawing/2014/main" id="{B725AAF4-E288-010C-1D7C-EFB04BC9CEA0}"/>
              </a:ext>
            </a:extLst>
          </p:cNvPr>
          <p:cNvSpPr txBox="1"/>
          <p:nvPr/>
        </p:nvSpPr>
        <p:spPr>
          <a:xfrm>
            <a:off x="376308" y="5924933"/>
            <a:ext cx="5719692" cy="307777"/>
          </a:xfrm>
          <a:prstGeom prst="rect">
            <a:avLst/>
          </a:prstGeom>
          <a:noFill/>
        </p:spPr>
        <p:txBody>
          <a:bodyPr wrap="square" rtlCol="0">
            <a:spAutoFit/>
          </a:bodyPr>
          <a:lstStyle/>
          <a:p>
            <a:r>
              <a:rPr lang="en-IN" sz="1400" dirty="0"/>
              <a:t>15.View predicted cyberbullying detection</a:t>
            </a:r>
            <a:r>
              <a:rPr lang="en-IN" sz="1200" dirty="0"/>
              <a:t> </a:t>
            </a:r>
            <a:r>
              <a:rPr lang="en-IN" sz="1400" dirty="0"/>
              <a:t>type</a:t>
            </a:r>
            <a:endParaRPr lang="en-IN" dirty="0"/>
          </a:p>
        </p:txBody>
      </p:sp>
      <p:pic>
        <p:nvPicPr>
          <p:cNvPr id="12" name="Picture 11">
            <a:extLst>
              <a:ext uri="{FF2B5EF4-FFF2-40B4-BE49-F238E27FC236}">
                <a16:creationId xmlns:a16="http://schemas.microsoft.com/office/drawing/2014/main" id="{444DC0F4-C51D-6D2C-E5FF-AC1D8F8E9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3043" y="3149400"/>
            <a:ext cx="5545396" cy="2676264"/>
          </a:xfrm>
          <a:prstGeom prst="rect">
            <a:avLst/>
          </a:prstGeom>
        </p:spPr>
      </p:pic>
      <p:sp>
        <p:nvSpPr>
          <p:cNvPr id="13" name="TextBox 12">
            <a:extLst>
              <a:ext uri="{FF2B5EF4-FFF2-40B4-BE49-F238E27FC236}">
                <a16:creationId xmlns:a16="http://schemas.microsoft.com/office/drawing/2014/main" id="{C0AB3590-21B9-0D0E-4519-E9DE7AEAA9B3}"/>
              </a:ext>
            </a:extLst>
          </p:cNvPr>
          <p:cNvSpPr txBox="1"/>
          <p:nvPr/>
        </p:nvSpPr>
        <p:spPr>
          <a:xfrm>
            <a:off x="6873240" y="5994400"/>
            <a:ext cx="2849178" cy="276999"/>
          </a:xfrm>
          <a:prstGeom prst="rect">
            <a:avLst/>
          </a:prstGeom>
          <a:noFill/>
        </p:spPr>
        <p:txBody>
          <a:bodyPr wrap="none" rtlCol="0">
            <a:spAutoFit/>
          </a:bodyPr>
          <a:lstStyle/>
          <a:p>
            <a:r>
              <a:rPr lang="en-IN" sz="1200" dirty="0"/>
              <a:t>16.Find cyberbullying Detection Type Ratio</a:t>
            </a:r>
          </a:p>
        </p:txBody>
      </p:sp>
    </p:spTree>
    <p:extLst>
      <p:ext uri="{BB962C8B-B14F-4D97-AF65-F5344CB8AC3E}">
        <p14:creationId xmlns:p14="http://schemas.microsoft.com/office/powerpoint/2010/main" val="3513343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1A9E7-A81D-4886-5AB6-56E8073FE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70" y="532172"/>
            <a:ext cx="6833910" cy="4230328"/>
          </a:xfrm>
          <a:prstGeom prst="rect">
            <a:avLst/>
          </a:prstGeom>
        </p:spPr>
      </p:pic>
      <p:sp>
        <p:nvSpPr>
          <p:cNvPr id="4" name="TextBox 3">
            <a:extLst>
              <a:ext uri="{FF2B5EF4-FFF2-40B4-BE49-F238E27FC236}">
                <a16:creationId xmlns:a16="http://schemas.microsoft.com/office/drawing/2014/main" id="{66C6422A-2B42-B474-A779-61A7B6ABCAD0}"/>
              </a:ext>
            </a:extLst>
          </p:cNvPr>
          <p:cNvSpPr txBox="1"/>
          <p:nvPr/>
        </p:nvSpPr>
        <p:spPr>
          <a:xfrm>
            <a:off x="1021080" y="5059680"/>
            <a:ext cx="4300216" cy="307777"/>
          </a:xfrm>
          <a:prstGeom prst="rect">
            <a:avLst/>
          </a:prstGeom>
          <a:noFill/>
        </p:spPr>
        <p:txBody>
          <a:bodyPr wrap="none" rtlCol="0">
            <a:spAutoFit/>
          </a:bodyPr>
          <a:lstStyle/>
          <a:p>
            <a:r>
              <a:rPr lang="en-IN" sz="1400" dirty="0"/>
              <a:t>                   17.View Cyberbullying Detection Ratio Results</a:t>
            </a:r>
          </a:p>
        </p:txBody>
      </p:sp>
    </p:spTree>
    <p:extLst>
      <p:ext uri="{BB962C8B-B14F-4D97-AF65-F5344CB8AC3E}">
        <p14:creationId xmlns:p14="http://schemas.microsoft.com/office/powerpoint/2010/main" val="203684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1BE6D7-AC83-00A6-5E7A-E4275DB2A31F}"/>
              </a:ext>
            </a:extLst>
          </p:cNvPr>
          <p:cNvCxnSpPr/>
          <p:nvPr/>
        </p:nvCxnSpPr>
        <p:spPr>
          <a:xfrm>
            <a:off x="761846" y="2413204"/>
            <a:ext cx="10963275"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sp>
        <p:nvSpPr>
          <p:cNvPr id="5" name="Flowchart: Alternate Process 4">
            <a:extLst>
              <a:ext uri="{FF2B5EF4-FFF2-40B4-BE49-F238E27FC236}">
                <a16:creationId xmlns:a16="http://schemas.microsoft.com/office/drawing/2014/main" id="{38AF5005-B35B-994B-4B47-AB7E182ED12C}"/>
              </a:ext>
            </a:extLst>
          </p:cNvPr>
          <p:cNvSpPr/>
          <p:nvPr/>
        </p:nvSpPr>
        <p:spPr>
          <a:xfrm>
            <a:off x="1418897" y="2732690"/>
            <a:ext cx="9477701" cy="3394828"/>
          </a:xfrm>
          <a:prstGeom prst="flowChartAlternateProcess">
            <a:avLst/>
          </a:prstGeom>
          <a:solidFill>
            <a:schemeClr val="accent3">
              <a:lumMod val="20000"/>
              <a:lumOff val="80000"/>
            </a:schemeClr>
          </a:solidFill>
          <a:ln>
            <a:solidFill>
              <a:schemeClr val="accent5">
                <a:lumMod val="50000"/>
              </a:schemeClr>
            </a:solidFill>
          </a:ln>
          <a:effectLst>
            <a:outerShdw blurRad="76200" dir="13500000" sy="23000" kx="1200000" algn="br"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just"/>
            <a:r>
              <a:rPr lang="en-US" sz="2000" b="1" i="0" dirty="0">
                <a:solidFill>
                  <a:srgbClr val="0D0D0D"/>
                </a:solidFill>
                <a:effectLst/>
                <a:latin typeface="Times New Roman" panose="02020603050405020304" pitchFamily="18" charset="0"/>
                <a:cs typeface="Times New Roman" panose="02020603050405020304" pitchFamily="18" charset="0"/>
              </a:rPr>
              <a:t>The DEA-RNN method, which combines deep autoencoders and recurrent neural networks, is proving effective in spotting cyberbullying on Twitter. It does well in accurately identifying instances of cyberbullying by understanding both the language used and the context. Although more improvements and real-world testing are required, DEA-RNN is a valuable step towards tackling cyberbullying and making online spaces safer. Its potential to encourage responsible online behavior is significant.</a:t>
            </a:r>
            <a:endParaRPr lang="en-IN" sz="2000" b="1" dirty="0">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DF33A29A-213C-1482-E4B6-27D8E54D05B6}"/>
              </a:ext>
            </a:extLst>
          </p:cNvPr>
          <p:cNvSpPr/>
          <p:nvPr/>
        </p:nvSpPr>
        <p:spPr>
          <a:xfrm>
            <a:off x="3293805" y="876367"/>
            <a:ext cx="5289755" cy="1422930"/>
          </a:xfrm>
          <a:prstGeom prst="rightArrow">
            <a:avLst>
              <a:gd name="adj1" fmla="val 57159"/>
              <a:gd name="adj2" fmla="val 55433"/>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latin typeface="Cooper Black" panose="0208090404030B020404" pitchFamily="18" charset="0"/>
              </a:rPr>
              <a:t>CONCLUSION</a:t>
            </a:r>
          </a:p>
        </p:txBody>
      </p:sp>
    </p:spTree>
    <p:extLst>
      <p:ext uri="{BB962C8B-B14F-4D97-AF65-F5344CB8AC3E}">
        <p14:creationId xmlns:p14="http://schemas.microsoft.com/office/powerpoint/2010/main" val="1523417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11011-0A1F-5FC1-FCDB-790186E4B201}"/>
              </a:ext>
            </a:extLst>
          </p:cNvPr>
          <p:cNvSpPr>
            <a:spLocks noGrp="1"/>
          </p:cNvSpPr>
          <p:nvPr>
            <p:ph type="title"/>
          </p:nvPr>
        </p:nvSpPr>
        <p:spPr/>
        <p:txBody>
          <a:bodyPr/>
          <a:lstStyle/>
          <a:p>
            <a:r>
              <a:rPr lang="en-IN" dirty="0"/>
              <a:t>FUTURE SCOPE</a:t>
            </a:r>
          </a:p>
        </p:txBody>
      </p:sp>
      <p:sp>
        <p:nvSpPr>
          <p:cNvPr id="8" name="TextBox 7">
            <a:extLst>
              <a:ext uri="{FF2B5EF4-FFF2-40B4-BE49-F238E27FC236}">
                <a16:creationId xmlns:a16="http://schemas.microsoft.com/office/drawing/2014/main" id="{9402BBA6-3CD3-881B-ADE9-C1BD61DB142B}"/>
              </a:ext>
            </a:extLst>
          </p:cNvPr>
          <p:cNvSpPr txBox="1"/>
          <p:nvPr/>
        </p:nvSpPr>
        <p:spPr>
          <a:xfrm>
            <a:off x="1295402" y="2537460"/>
            <a:ext cx="9601196" cy="2862322"/>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Get Better at Finding Bullying</a:t>
            </a:r>
            <a:r>
              <a:rPr lang="en-US" b="0" i="0" dirty="0">
                <a:solidFill>
                  <a:srgbClr val="0D0D0D"/>
                </a:solidFill>
                <a:effectLst/>
                <a:latin typeface="Söhne"/>
              </a:rPr>
              <a:t>: Make the model better at spotting cyberbullying by tweaking how it works.</a:t>
            </a:r>
          </a:p>
          <a:p>
            <a:pPr algn="l">
              <a:buFont typeface="+mj-lt"/>
              <a:buAutoNum type="arabicPeriod"/>
            </a:pPr>
            <a:r>
              <a:rPr lang="en-US" b="1" i="0" dirty="0">
                <a:solidFill>
                  <a:srgbClr val="0D0D0D"/>
                </a:solidFill>
                <a:effectLst/>
                <a:latin typeface="Söhne"/>
              </a:rPr>
              <a:t>Stronger Against Tricks</a:t>
            </a:r>
            <a:r>
              <a:rPr lang="en-US" b="0" i="0" dirty="0">
                <a:solidFill>
                  <a:srgbClr val="0D0D0D"/>
                </a:solidFill>
                <a:effectLst/>
                <a:latin typeface="Söhne"/>
              </a:rPr>
              <a:t>: Make the model tougher so it doesn't get fooled easily by tricky messages.</a:t>
            </a:r>
          </a:p>
          <a:p>
            <a:pPr algn="l">
              <a:buFont typeface="+mj-lt"/>
              <a:buAutoNum type="arabicPeriod"/>
            </a:pPr>
            <a:r>
              <a:rPr lang="en-US" b="1" i="0" dirty="0">
                <a:solidFill>
                  <a:srgbClr val="0D0D0D"/>
                </a:solidFill>
                <a:effectLst/>
                <a:latin typeface="Söhne"/>
              </a:rPr>
              <a:t>Use More Than Just Text</a:t>
            </a:r>
            <a:r>
              <a:rPr lang="en-US" b="0" i="0" dirty="0">
                <a:solidFill>
                  <a:srgbClr val="0D0D0D"/>
                </a:solidFill>
                <a:effectLst/>
                <a:latin typeface="Söhne"/>
              </a:rPr>
              <a:t>: Make the model understand pictures and other stuff, not just words.</a:t>
            </a:r>
          </a:p>
          <a:p>
            <a:pPr algn="l">
              <a:buFont typeface="+mj-lt"/>
              <a:buAutoNum type="arabicPeriod"/>
            </a:pPr>
            <a:r>
              <a:rPr lang="en-US" b="1" i="0" dirty="0">
                <a:solidFill>
                  <a:srgbClr val="0D0D0D"/>
                </a:solidFill>
                <a:effectLst/>
                <a:latin typeface="Söhne"/>
              </a:rPr>
              <a:t>Be Quick</a:t>
            </a:r>
            <a:r>
              <a:rPr lang="en-US" b="0" i="0" dirty="0">
                <a:solidFill>
                  <a:srgbClr val="0D0D0D"/>
                </a:solidFill>
                <a:effectLst/>
                <a:latin typeface="Söhne"/>
              </a:rPr>
              <a:t>: Make the model work fast so it can catch bullying as it happens on Twitter.</a:t>
            </a:r>
          </a:p>
          <a:p>
            <a:pPr algn="l">
              <a:buFont typeface="+mj-lt"/>
              <a:buAutoNum type="arabicPeriod"/>
            </a:pPr>
            <a:r>
              <a:rPr lang="en-US" b="1" i="0" dirty="0">
                <a:solidFill>
                  <a:srgbClr val="0D0D0D"/>
                </a:solidFill>
                <a:effectLst/>
                <a:latin typeface="Söhne"/>
              </a:rPr>
              <a:t>Work Everywhere</a:t>
            </a:r>
            <a:r>
              <a:rPr lang="en-US" b="0" i="0" dirty="0">
                <a:solidFill>
                  <a:srgbClr val="0D0D0D"/>
                </a:solidFill>
                <a:effectLst/>
                <a:latin typeface="Söhne"/>
              </a:rPr>
              <a:t>: Make sure the model can find bullying on different social media sites and in different languages.</a:t>
            </a:r>
          </a:p>
          <a:p>
            <a:pPr algn="l">
              <a:buFont typeface="+mj-lt"/>
              <a:buAutoNum type="arabicPeriod"/>
            </a:pPr>
            <a:r>
              <a:rPr lang="en-US" b="1" i="0" dirty="0">
                <a:solidFill>
                  <a:srgbClr val="0D0D0D"/>
                </a:solidFill>
                <a:effectLst/>
                <a:latin typeface="Söhne"/>
              </a:rPr>
              <a:t>Respect People's Privacy</a:t>
            </a:r>
            <a:r>
              <a:rPr lang="en-US" b="0" i="0" dirty="0">
                <a:solidFill>
                  <a:srgbClr val="0D0D0D"/>
                </a:solidFill>
                <a:effectLst/>
                <a:latin typeface="Söhne"/>
              </a:rPr>
              <a:t>: Make sure the model doesn't invade people's privacy and follows the rules.</a:t>
            </a:r>
          </a:p>
          <a:p>
            <a:pPr algn="l">
              <a:buFont typeface="+mj-lt"/>
              <a:buAutoNum type="arabicPeriod"/>
            </a:pPr>
            <a:r>
              <a:rPr lang="en-US" b="1" i="0" dirty="0">
                <a:solidFill>
                  <a:srgbClr val="0D0D0D"/>
                </a:solidFill>
                <a:effectLst/>
                <a:latin typeface="Söhne"/>
              </a:rPr>
              <a:t>Listen to People</a:t>
            </a:r>
            <a:r>
              <a:rPr lang="en-US" b="0" i="0" dirty="0">
                <a:solidFill>
                  <a:srgbClr val="0D0D0D"/>
                </a:solidFill>
                <a:effectLst/>
                <a:latin typeface="Söhne"/>
              </a:rPr>
              <a:t>: Let people help improve the model by telling it when it makes mistakes.</a:t>
            </a:r>
          </a:p>
        </p:txBody>
      </p:sp>
    </p:spTree>
    <p:extLst>
      <p:ext uri="{BB962C8B-B14F-4D97-AF65-F5344CB8AC3E}">
        <p14:creationId xmlns:p14="http://schemas.microsoft.com/office/powerpoint/2010/main" val="260535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629A-491E-91CA-887B-C93F304415BA}"/>
              </a:ext>
            </a:extLst>
          </p:cNvPr>
          <p:cNvSpPr>
            <a:spLocks noGrp="1"/>
          </p:cNvSpPr>
          <p:nvPr>
            <p:ph type="title" idx="4294967295"/>
          </p:nvPr>
        </p:nvSpPr>
        <p:spPr>
          <a:xfrm>
            <a:off x="0" y="982663"/>
            <a:ext cx="9601200" cy="1303337"/>
          </a:xfrm>
        </p:spPr>
        <p:txBody>
          <a:bodyPr/>
          <a:lstStyle/>
          <a:p>
            <a:r>
              <a:rPr lang="en-IN" dirty="0"/>
              <a:t>REFERENCE</a:t>
            </a:r>
          </a:p>
        </p:txBody>
      </p:sp>
      <p:sp>
        <p:nvSpPr>
          <p:cNvPr id="12" name="TextBox 11">
            <a:extLst>
              <a:ext uri="{FF2B5EF4-FFF2-40B4-BE49-F238E27FC236}">
                <a16:creationId xmlns:a16="http://schemas.microsoft.com/office/drawing/2014/main" id="{EB7CA6EF-CD5B-D5A9-3CCF-319E30118B57}"/>
              </a:ext>
            </a:extLst>
          </p:cNvPr>
          <p:cNvSpPr txBox="1"/>
          <p:nvPr/>
        </p:nvSpPr>
        <p:spPr>
          <a:xfrm>
            <a:off x="929640" y="2026920"/>
            <a:ext cx="10126980" cy="4942507"/>
          </a:xfrm>
          <a:prstGeom prst="rect">
            <a:avLst/>
          </a:prstGeom>
          <a:noFill/>
        </p:spPr>
        <p:txBody>
          <a:bodyPr wrap="square" rtlCol="0">
            <a:spAutoFit/>
          </a:bodyPr>
          <a:lstStyle/>
          <a:p>
            <a:pPr algn="just">
              <a:lnSpc>
                <a:spcPct val="150000"/>
              </a:lnSpc>
              <a:spcAft>
                <a:spcPts val="100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F. Mishna, M. Khoury-</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Kassabri</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Gadalla</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J.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Daciuk</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``Risk factors</a:t>
            </a:r>
            <a:r>
              <a:rPr lang="en-IN" sz="1200" dirty="0">
                <a:latin typeface="Calibri" panose="020F0502020204030204" pitchFamily="34" charset="0"/>
                <a:ea typeface="Times New Roman" panose="02020603050405020304" pitchFamily="18" charset="0"/>
                <a:cs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involvement in cyber bullying: Victims, bullies and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bully_victims</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Children Youth Services Rev.</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vol. 34, no. 1, pp. 63_70, Jan. 2012,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a:latin typeface="Calibri" panose="020F0502020204030204" pitchFamily="34" charset="0"/>
                <a:ea typeface="Times New Roman" panose="02020603050405020304" pitchFamily="18" charset="0"/>
                <a:cs typeface="Times New Roman" panose="02020603050405020304" pitchFamily="18" charset="0"/>
              </a:rPr>
              <a:t> </a:t>
            </a:r>
            <a:r>
              <a:rPr lang="en-US" sz="1200" dirty="0">
                <a:solidFill>
                  <a:srgbClr val="004393"/>
                </a:solidFill>
                <a:effectLst/>
                <a:latin typeface="Times New Roman" panose="02020603050405020304" pitchFamily="18" charset="0"/>
                <a:ea typeface="Times New Roman" panose="02020603050405020304" pitchFamily="18" charset="0"/>
                <a:cs typeface="Times New Roman" panose="02020603050405020304" pitchFamily="18" charset="0"/>
              </a:rPr>
              <a:t>10.1016/j.childyouth.2011.08.032.</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[2] K. Miller, ``Cyberbullying and its consequences: How cyberbullying is contorting the minds of victims and bullies alike, and the law's limited</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available redress,'' Southern California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Interdiscipl</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Law J., vol. 26, no. 2, p. 379, 2016.</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[3] A. M.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Vivolo</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-Kantor, B. N. Martell, K. M. Holland, and R. Westby, ``A systematic review and content analysis of bullying and cyber-bullying measurement strategies,'' Aggression Violent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Behav</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vol. 19, no. 4, pp. 423_434, Jul. 2014,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doi</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10.1016/j.avb.2014.06.008.</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[4] H.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Sampasa-Kanyinga</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P.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Roumeliotis</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and H. Xu, ``Associations between cyberbullying and school bullying victimization and suicidal ideation,</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plans and attempts among Canadian schoolchildren,''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PLoS</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ONE, vol. 9, no. 7, Jul. 2014, Art. no. e102145,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doi</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10.1371/journal.pone.0102145.</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[5] M.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Dadvar</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D.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Trieschnigg</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R.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Ordelman</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and F. de Jong, ``Improving cyberbullying detection with user context,'' in Proc. Eur. Conf. Inf.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Retr</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a:t>
            </a:r>
          </a:p>
          <a:p>
            <a:pPr algn="just">
              <a:lnSpc>
                <a:spcPct val="150000"/>
              </a:lnSpc>
              <a:spcAft>
                <a:spcPts val="1000"/>
              </a:spcAf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in Lecture Notes in Computer Science: Including Subseries Lecture Notes in </a:t>
            </a:r>
            <a:r>
              <a:rPr lang="en-IN" sz="1200" dirty="0" err="1">
                <a:effectLst/>
                <a:latin typeface="Calibri" panose="020F0502020204030204" pitchFamily="34" charset="0"/>
                <a:ea typeface="Times New Roman" panose="02020603050405020304" pitchFamily="18" charset="0"/>
                <a:cs typeface="Times New Roman" panose="02020603050405020304" pitchFamily="18" charset="0"/>
              </a:rPr>
              <a:t>Arti_cial</a:t>
            </a: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 Intelligence and Lecture Notes in Bioinformatics, vol. 7814, 2013, pp. 693_696.</a:t>
            </a:r>
          </a:p>
          <a:p>
            <a:pPr algn="just">
              <a:lnSpc>
                <a:spcPct val="150000"/>
              </a:lnSpc>
              <a:spcAft>
                <a:spcPts val="1000"/>
              </a:spcAft>
            </a:pP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lvl="2" algn="just">
              <a:lnSpc>
                <a:spcPct val="150000"/>
              </a:lnSpc>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273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ED78-BBA9-06FE-BA7E-E9C8AE6AC622}"/>
              </a:ext>
            </a:extLst>
          </p:cNvPr>
          <p:cNvSpPr>
            <a:spLocks noGrp="1"/>
          </p:cNvSpPr>
          <p:nvPr>
            <p:ph type="title"/>
          </p:nvPr>
        </p:nvSpPr>
        <p:spPr/>
        <p:txBody>
          <a:bodyPr/>
          <a:lstStyle/>
          <a:p>
            <a:r>
              <a:rPr lang="en-IN" dirty="0"/>
              <a:t>GITHUB LINK</a:t>
            </a:r>
          </a:p>
        </p:txBody>
      </p:sp>
      <p:sp>
        <p:nvSpPr>
          <p:cNvPr id="3" name="Content Placeholder 2">
            <a:extLst>
              <a:ext uri="{FF2B5EF4-FFF2-40B4-BE49-F238E27FC236}">
                <a16:creationId xmlns:a16="http://schemas.microsoft.com/office/drawing/2014/main" id="{B0781B1D-C9F4-5BBC-A0BF-EC7BAD179F46}"/>
              </a:ext>
            </a:extLst>
          </p:cNvPr>
          <p:cNvSpPr>
            <a:spLocks noGrp="1"/>
          </p:cNvSpPr>
          <p:nvPr>
            <p:ph idx="1"/>
          </p:nvPr>
        </p:nvSpPr>
        <p:spPr/>
        <p:txBody>
          <a:bodyPr/>
          <a:lstStyle/>
          <a:p>
            <a:pPr marL="908685" marR="163195" indent="-229235" algn="just">
              <a:lnSpc>
                <a:spcPct val="150000"/>
              </a:lnSpc>
              <a:spcBef>
                <a:spcPts val="1150"/>
              </a:spcBef>
              <a:spcAft>
                <a:spcPts val="0"/>
              </a:spcAft>
              <a:tabLst>
                <a:tab pos="822325"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https://github.com/207R1A05K0/dea-rnn-A-Hybrid-Deep-Learning-Approach-for-Cyberbullying-Detection-in-Twitter-Social-Media-Platform</a:t>
            </a:r>
            <a:endParaRPr lang="en-IN" sz="1800" dirty="0">
              <a:effectLst/>
              <a:latin typeface="Times New Roman" panose="02020603050405020304" pitchFamily="18" charset="0"/>
              <a:ea typeface="Times New Roman" panose="02020603050405020304" pitchFamily="18" charset="0"/>
            </a:endParaRPr>
          </a:p>
          <a:p>
            <a:br>
              <a:rPr lang="en-US" sz="1800" u="sng" dirty="0">
                <a:solidFill>
                  <a:srgbClr val="0000FF"/>
                </a:solidFill>
                <a:effectLst/>
                <a:latin typeface="Times New Roman" panose="02020603050405020304" pitchFamily="18" charset="0"/>
                <a:ea typeface="Times New Roman" panose="02020603050405020304" pitchFamily="18" charset="0"/>
              </a:rPr>
            </a:br>
            <a:br>
              <a:rPr lang="en-US" sz="1800" u="sng" dirty="0">
                <a:solidFill>
                  <a:srgbClr val="0000FF"/>
                </a:solidFill>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971979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E483702-374C-8CA7-73F0-38F9EF7A0275}"/>
              </a:ext>
            </a:extLst>
          </p:cNvPr>
          <p:cNvSpPr txBox="1">
            <a:spLocks/>
          </p:cNvSpPr>
          <p:nvPr/>
        </p:nvSpPr>
        <p:spPr>
          <a:xfrm>
            <a:off x="4739148" y="786583"/>
            <a:ext cx="2874017" cy="893367"/>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a:effectLst>
            <a:outerShdw blurRad="50800" dist="38100" dir="5400000" algn="t" rotWithShape="0">
              <a:prstClr val="black">
                <a:alpha val="40000"/>
              </a:prstClr>
            </a:outerShdw>
            <a:reflection blurRad="6350" stA="52000" endA="300" endPos="35000" dir="5400000" sy="-100000" algn="bl" rotWithShape="0"/>
            <a:softEdge rad="12700"/>
          </a:effectLst>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3300" b="1" dirty="0">
                <a:ln w="9525">
                  <a:solidFill>
                    <a:schemeClr val="tx1">
                      <a:lumMod val="95000"/>
                      <a:lumOff val="5000"/>
                    </a:schemeClr>
                  </a:solidFill>
                  <a:prstDash val="solid"/>
                </a:ln>
                <a:solidFill>
                  <a:srgbClr val="FFFFFF"/>
                </a:solidFill>
                <a:effectLst>
                  <a:outerShdw blurRad="12700" dist="38100" dir="2700000" algn="tl" rotWithShape="0">
                    <a:schemeClr val="bg1">
                      <a:lumMod val="50000"/>
                    </a:schemeClr>
                  </a:outerShdw>
                </a:effectLst>
                <a:latin typeface="Berlin Sans FB Demi" panose="020E0802020502020306" pitchFamily="34" charset="0"/>
              </a:rPr>
              <a:t>   </a:t>
            </a:r>
            <a:r>
              <a:rPr lang="en-IN" sz="3300" b="1" dirty="0">
                <a:ln w="9525">
                  <a:solidFill>
                    <a:schemeClr val="tx1">
                      <a:lumMod val="95000"/>
                      <a:lumOff val="5000"/>
                    </a:schemeClr>
                  </a:solidFill>
                  <a:prstDash val="solid"/>
                </a:ln>
                <a:solidFill>
                  <a:schemeClr val="accent2">
                    <a:lumMod val="75000"/>
                  </a:schemeClr>
                </a:solidFill>
                <a:effectLst>
                  <a:outerShdw blurRad="12700" dist="38100" dir="2700000" algn="tl" rotWithShape="0">
                    <a:schemeClr val="bg1">
                      <a:lumMod val="50000"/>
                    </a:schemeClr>
                  </a:outerShdw>
                </a:effectLst>
                <a:latin typeface="Berlin Sans FB Demi" panose="020E0802020502020306" pitchFamily="34" charset="0"/>
              </a:rPr>
              <a:t>ABSTRACT</a:t>
            </a:r>
          </a:p>
        </p:txBody>
      </p:sp>
      <p:sp>
        <p:nvSpPr>
          <p:cNvPr id="13" name="Rectangle 1">
            <a:extLst>
              <a:ext uri="{FF2B5EF4-FFF2-40B4-BE49-F238E27FC236}">
                <a16:creationId xmlns:a16="http://schemas.microsoft.com/office/drawing/2014/main" id="{FAC4920F-216B-FB57-91FA-85FBEFC642AD}"/>
              </a:ext>
            </a:extLst>
          </p:cNvPr>
          <p:cNvSpPr txBox="1">
            <a:spLocks noChangeArrowheads="1"/>
          </p:cNvSpPr>
          <p:nvPr/>
        </p:nvSpPr>
        <p:spPr bwMode="auto">
          <a:xfrm>
            <a:off x="802827" y="1870211"/>
            <a:ext cx="10746658" cy="3759963"/>
          </a:xfrm>
          <a:prstGeom prst="rect">
            <a:avLst/>
          </a:prstGeom>
          <a:noFill/>
          <a:ln w="28575">
            <a:solidFill>
              <a:srgbClr val="0070C0"/>
            </a:solidFill>
            <a:miter lim="800000"/>
            <a:headEnd/>
            <a:tailEnd/>
          </a:ln>
          <a:effectLst/>
          <a:scene3d>
            <a:camera prst="orthographicFront"/>
            <a:lightRig rig="threePt" dir="t"/>
          </a:scene3d>
          <a:sp3d>
            <a:bevelT prst="relaxedInset"/>
          </a:sp3d>
        </p:spPr>
        <p:txBody>
          <a:bodyPr vert="horz" wrap="square" lIns="91440" tIns="45720" rIns="91440" bIns="126960" numCol="1"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buFont typeface="Wingdings" panose="05000000000000000000" pitchFamily="2" charset="2"/>
              <a:buChar char="q"/>
            </a:pPr>
            <a:r>
              <a:rPr lang="en-US" b="1" i="0" dirty="0">
                <a:solidFill>
                  <a:srgbClr val="0D0D0D"/>
                </a:solidFill>
                <a:effectLst/>
                <a:latin typeface="Times New Roman" panose="02020603050405020304" pitchFamily="18" charset="0"/>
                <a:cs typeface="Times New Roman" panose="02020603050405020304" pitchFamily="18" charset="0"/>
              </a:rPr>
              <a:t>Cyberbullying poses a critical challenge to online safety, particularly on social media platforms like Twitter. In response to this, we propose DEA-RNN, a novel hybrid deep learning approach for the detection of cyberbullying. </a:t>
            </a:r>
          </a:p>
          <a:p>
            <a:pPr algn="l">
              <a:buFont typeface="Wingdings" panose="05000000000000000000" pitchFamily="2" charset="2"/>
              <a:buChar char="q"/>
            </a:pPr>
            <a:r>
              <a:rPr lang="en-US" b="1" i="0" dirty="0">
                <a:solidFill>
                  <a:srgbClr val="0D0D0D"/>
                </a:solidFill>
                <a:effectLst/>
                <a:latin typeface="Times New Roman" panose="02020603050405020304" pitchFamily="18" charset="0"/>
                <a:cs typeface="Times New Roman" panose="02020603050405020304" pitchFamily="18" charset="0"/>
              </a:rPr>
              <a:t>This method integrates the strengths of  Dolphin Echolocation Algorithm  (DEA) and Recurrent Neural Networks (RNN) to enhance the model's understanding of complex language relationships within tweets.</a:t>
            </a:r>
          </a:p>
          <a:p>
            <a:pPr algn="l">
              <a:buFont typeface="Wingdings" panose="05000000000000000000" pitchFamily="2" charset="2"/>
              <a:buChar char="q"/>
            </a:pPr>
            <a:r>
              <a:rPr lang="en-US" b="1" i="0" dirty="0">
                <a:solidFill>
                  <a:srgbClr val="0D0D0D"/>
                </a:solidFill>
                <a:effectLst/>
                <a:latin typeface="Times New Roman" panose="02020603050405020304" pitchFamily="18" charset="0"/>
                <a:cs typeface="Times New Roman" panose="02020603050405020304" pitchFamily="18" charset="0"/>
              </a:rPr>
              <a:t>DEA-RNN demonstrates superior performance compared to existing methods, showcasing higher accuracy and reduced false positives in cyberbullying detection. </a:t>
            </a:r>
          </a:p>
          <a:p>
            <a:pPr algn="l">
              <a:buFont typeface="Wingdings" panose="05000000000000000000" pitchFamily="2" charset="2"/>
              <a:buChar char="q"/>
            </a:pPr>
            <a:r>
              <a:rPr lang="en-US" b="1" i="0" dirty="0">
                <a:solidFill>
                  <a:srgbClr val="0D0D0D"/>
                </a:solidFill>
                <a:effectLst/>
                <a:latin typeface="Times New Roman" panose="02020603050405020304" pitchFamily="18" charset="0"/>
                <a:cs typeface="Times New Roman" panose="02020603050405020304" pitchFamily="18" charset="0"/>
              </a:rPr>
              <a:t>This contributes a promising solution for real-time cyberbullying detection on the Twitter platform. By combining deep embedding and recurrent neural networks, DEA-RNN offers an effective tool for mitigating online safety risks and promoting community well-being.</a:t>
            </a:r>
          </a:p>
        </p:txBody>
      </p:sp>
      <p:cxnSp>
        <p:nvCxnSpPr>
          <p:cNvPr id="14" name="Straight Connector 13">
            <a:extLst>
              <a:ext uri="{FF2B5EF4-FFF2-40B4-BE49-F238E27FC236}">
                <a16:creationId xmlns:a16="http://schemas.microsoft.com/office/drawing/2014/main" id="{18FBBE34-0A6A-1991-100A-43CF87106B30}"/>
              </a:ext>
            </a:extLst>
          </p:cNvPr>
          <p:cNvCxnSpPr>
            <a:cxnSpLocks/>
          </p:cNvCxnSpPr>
          <p:nvPr/>
        </p:nvCxnSpPr>
        <p:spPr>
          <a:xfrm flipV="1">
            <a:off x="806245" y="1679950"/>
            <a:ext cx="10746658" cy="30819"/>
          </a:xfrm>
          <a:prstGeom prst="line">
            <a:avLst/>
          </a:prstGeom>
          <a:ln w="9525">
            <a:solidFill>
              <a:srgbClr val="7030A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331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Hand Lettering Design in Sweet Chocolate Theme. Thank You  Calligraphy Stock Vector - Illustration of give, word: 223469938">
            <a:extLst>
              <a:ext uri="{FF2B5EF4-FFF2-40B4-BE49-F238E27FC236}">
                <a16:creationId xmlns:a16="http://schemas.microsoft.com/office/drawing/2014/main" id="{3A695429-6B7F-B61E-D41C-939D3910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59" y="94593"/>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7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578D018-07E2-2258-AACC-45053935633F}"/>
              </a:ext>
            </a:extLst>
          </p:cNvPr>
          <p:cNvCxnSpPr>
            <a:cxnSpLocks/>
          </p:cNvCxnSpPr>
          <p:nvPr/>
        </p:nvCxnSpPr>
        <p:spPr>
          <a:xfrm>
            <a:off x="644017" y="1347221"/>
            <a:ext cx="10903966" cy="0"/>
          </a:xfrm>
          <a:prstGeom prst="line">
            <a:avLst/>
          </a:prstGeom>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32404919-D86C-2C4E-AD9B-2B6A4EDA0D82}"/>
              </a:ext>
            </a:extLst>
          </p:cNvPr>
          <p:cNvSpPr txBox="1"/>
          <p:nvPr/>
        </p:nvSpPr>
        <p:spPr>
          <a:xfrm>
            <a:off x="9920395" y="3657600"/>
            <a:ext cx="658342" cy="369332"/>
          </a:xfrm>
          <a:prstGeom prst="rect">
            <a:avLst/>
          </a:prstGeom>
          <a:noFill/>
        </p:spPr>
        <p:txBody>
          <a:bodyPr wrap="square" rtlCol="0">
            <a:spAutoFit/>
          </a:bodyPr>
          <a:lstStyle/>
          <a:p>
            <a:r>
              <a:rPr lang="en-IN" dirty="0"/>
              <a:t> </a:t>
            </a:r>
          </a:p>
        </p:txBody>
      </p:sp>
      <p:cxnSp>
        <p:nvCxnSpPr>
          <p:cNvPr id="60" name="Straight Connector 59">
            <a:extLst>
              <a:ext uri="{FF2B5EF4-FFF2-40B4-BE49-F238E27FC236}">
                <a16:creationId xmlns:a16="http://schemas.microsoft.com/office/drawing/2014/main" id="{2DDC2F78-EB3F-2CB8-0DAB-CF74E5DE3E67}"/>
              </a:ext>
            </a:extLst>
          </p:cNvPr>
          <p:cNvCxnSpPr>
            <a:cxnSpLocks/>
          </p:cNvCxnSpPr>
          <p:nvPr/>
        </p:nvCxnSpPr>
        <p:spPr>
          <a:xfrm>
            <a:off x="8455106" y="304489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BB73BD2-FA93-1648-A45C-5677CE603F6E}"/>
              </a:ext>
            </a:extLst>
          </p:cNvPr>
          <p:cNvSpPr/>
          <p:nvPr/>
        </p:nvSpPr>
        <p:spPr>
          <a:xfrm>
            <a:off x="3952568" y="698090"/>
            <a:ext cx="4650658" cy="590137"/>
          </a:xfrm>
          <a:custGeom>
            <a:avLst/>
            <a:gdLst>
              <a:gd name="connsiteX0" fmla="*/ 0 w 4650658"/>
              <a:gd name="connsiteY0" fmla="*/ 0 h 590137"/>
              <a:gd name="connsiteX1" fmla="*/ 4650658 w 4650658"/>
              <a:gd name="connsiteY1" fmla="*/ 0 h 590137"/>
              <a:gd name="connsiteX2" fmla="*/ 4650658 w 4650658"/>
              <a:gd name="connsiteY2" fmla="*/ 590137 h 590137"/>
              <a:gd name="connsiteX3" fmla="*/ 0 w 4650658"/>
              <a:gd name="connsiteY3" fmla="*/ 590137 h 590137"/>
              <a:gd name="connsiteX4" fmla="*/ 0 w 4650658"/>
              <a:gd name="connsiteY4" fmla="*/ 0 h 59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658" h="590137" fill="none" extrusionOk="0">
                <a:moveTo>
                  <a:pt x="0" y="0"/>
                </a:moveTo>
                <a:cubicBezTo>
                  <a:pt x="730262" y="-35877"/>
                  <a:pt x="3713445" y="165136"/>
                  <a:pt x="4650658" y="0"/>
                </a:cubicBezTo>
                <a:cubicBezTo>
                  <a:pt x="4691984" y="276825"/>
                  <a:pt x="4702269" y="352914"/>
                  <a:pt x="4650658" y="590137"/>
                </a:cubicBezTo>
                <a:cubicBezTo>
                  <a:pt x="3340310" y="508734"/>
                  <a:pt x="2255447" y="688951"/>
                  <a:pt x="0" y="590137"/>
                </a:cubicBezTo>
                <a:cubicBezTo>
                  <a:pt x="-7069" y="509481"/>
                  <a:pt x="38510" y="120871"/>
                  <a:pt x="0" y="0"/>
                </a:cubicBezTo>
                <a:close/>
              </a:path>
              <a:path w="4650658" h="590137" stroke="0" extrusionOk="0">
                <a:moveTo>
                  <a:pt x="0" y="0"/>
                </a:moveTo>
                <a:cubicBezTo>
                  <a:pt x="707791" y="104684"/>
                  <a:pt x="3230411" y="-122782"/>
                  <a:pt x="4650658" y="0"/>
                </a:cubicBezTo>
                <a:cubicBezTo>
                  <a:pt x="4613503" y="60444"/>
                  <a:pt x="4613165" y="479629"/>
                  <a:pt x="4650658" y="590137"/>
                </a:cubicBezTo>
                <a:cubicBezTo>
                  <a:pt x="3232333" y="453230"/>
                  <a:pt x="1177997" y="559520"/>
                  <a:pt x="0" y="590137"/>
                </a:cubicBezTo>
                <a:cubicBezTo>
                  <a:pt x="-17874" y="483332"/>
                  <a:pt x="45868" y="83449"/>
                  <a:pt x="0" y="0"/>
                </a:cubicBezTo>
                <a:close/>
              </a:path>
            </a:pathLst>
          </a:custGeom>
          <a:blipFill>
            <a:blip r:embed="rId2"/>
            <a:tile tx="0" ty="0" sx="100000" sy="100000" flip="none" algn="tl"/>
          </a:blipFill>
          <a:ln>
            <a:extLst>
              <a:ext uri="{C807C97D-BFC1-408E-A445-0C87EB9F89A2}">
                <ask:lineSketchStyleProps xmlns:ask="http://schemas.microsoft.com/office/drawing/2018/sketchyshapes" sd="2426709322">
                  <a:prstGeom prst="rect">
                    <a:avLst/>
                  </a:prstGeom>
                  <ask:type>
                    <ask:lineSketchCurved/>
                  </ask:type>
                </ask:lineSketchStyleProps>
              </a:ext>
            </a:extLst>
          </a:ln>
          <a:effectLst>
            <a:glow rad="228600">
              <a:schemeClr val="accent4">
                <a:satMod val="175000"/>
                <a:alpha val="40000"/>
              </a:schemeClr>
            </a:glow>
            <a:outerShdw blurRad="38100" dist="25400" dir="5400000" rotWithShape="0">
              <a:srgbClr val="000000">
                <a:alpha val="60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EXISTING SYSTEM</a:t>
            </a:r>
          </a:p>
        </p:txBody>
      </p:sp>
      <p:sp>
        <p:nvSpPr>
          <p:cNvPr id="3" name="TextBox 2">
            <a:extLst>
              <a:ext uri="{FF2B5EF4-FFF2-40B4-BE49-F238E27FC236}">
                <a16:creationId xmlns:a16="http://schemas.microsoft.com/office/drawing/2014/main" id="{DDC2DD31-0CA3-5034-F736-1A17F72C04AE}"/>
              </a:ext>
            </a:extLst>
          </p:cNvPr>
          <p:cNvSpPr txBox="1"/>
          <p:nvPr/>
        </p:nvSpPr>
        <p:spPr>
          <a:xfrm>
            <a:off x="1071716" y="1612490"/>
            <a:ext cx="9743768" cy="4370427"/>
          </a:xfrm>
          <a:prstGeom prst="rect">
            <a:avLst/>
          </a:prstGeom>
          <a:noFill/>
        </p:spPr>
        <p:txBody>
          <a:bodyPr wrap="square">
            <a:spAutoFit/>
          </a:bodyPr>
          <a:lstStyle/>
          <a:p>
            <a:pPr marL="285750" indent="-285750" algn="just">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The existing system encounters shortcomings related to machine learning classifiers, impeding its efficacy in cyberbullying detection.</a:t>
            </a:r>
          </a:p>
          <a:p>
            <a:pPr algn="just"/>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This deficiency in classifier selection contributes to challenges like model complexity, reduced accuracy, and difficulty in handling nuances like sarcasm and multiple-meaning terms</a:t>
            </a:r>
          </a:p>
          <a:p>
            <a:pPr algn="just"/>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Additionally, the system lacks the incorporation of advanced techniques like DEA-RNN, limiting its predictive capability and consequently diminishing accuracy in cyberbullying detection. </a:t>
            </a:r>
          </a:p>
          <a:p>
            <a:pPr algn="just"/>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Addressing these deficiencies is imperative for enhancing the system's performance and adaptability to nuanced language in social media.</a:t>
            </a:r>
          </a:p>
          <a:p>
            <a:endParaRPr lang="en-IN" dirty="0"/>
          </a:p>
        </p:txBody>
      </p:sp>
    </p:spTree>
    <p:extLst>
      <p:ext uri="{BB962C8B-B14F-4D97-AF65-F5344CB8AC3E}">
        <p14:creationId xmlns:p14="http://schemas.microsoft.com/office/powerpoint/2010/main" val="20732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125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01CAF3-6BC8-D1E0-AB69-591C3D65A8E2}"/>
              </a:ext>
            </a:extLst>
          </p:cNvPr>
          <p:cNvCxnSpPr>
            <a:cxnSpLocks/>
          </p:cNvCxnSpPr>
          <p:nvPr/>
        </p:nvCxnSpPr>
        <p:spPr>
          <a:xfrm>
            <a:off x="1514169" y="3003599"/>
            <a:ext cx="0" cy="2539936"/>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4A6C1299-768D-2DC1-59BC-F554FB6CC92C}"/>
              </a:ext>
            </a:extLst>
          </p:cNvPr>
          <p:cNvCxnSpPr/>
          <p:nvPr/>
        </p:nvCxnSpPr>
        <p:spPr>
          <a:xfrm>
            <a:off x="1474839" y="3854401"/>
            <a:ext cx="92423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A666351-F99D-44D5-CED0-A263840DCF20}"/>
              </a:ext>
            </a:extLst>
          </p:cNvPr>
          <p:cNvCxnSpPr>
            <a:cxnSpLocks/>
          </p:cNvCxnSpPr>
          <p:nvPr/>
        </p:nvCxnSpPr>
        <p:spPr>
          <a:xfrm>
            <a:off x="1514169" y="5195897"/>
            <a:ext cx="924232"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Rounded Corners 20">
            <a:extLst>
              <a:ext uri="{FF2B5EF4-FFF2-40B4-BE49-F238E27FC236}">
                <a16:creationId xmlns:a16="http://schemas.microsoft.com/office/drawing/2014/main" id="{3466AEAB-5963-6D12-1D8A-BE848E84E3F4}"/>
              </a:ext>
            </a:extLst>
          </p:cNvPr>
          <p:cNvSpPr/>
          <p:nvPr/>
        </p:nvSpPr>
        <p:spPr>
          <a:xfrm>
            <a:off x="3401961" y="776748"/>
            <a:ext cx="6076336" cy="589936"/>
          </a:xfrm>
          <a:prstGeom prst="roundRect">
            <a:avLst/>
          </a:prstGeom>
          <a:solidFill>
            <a:schemeClr val="bg1">
              <a:lumMod val="95000"/>
            </a:schemeClr>
          </a:solidFill>
          <a:ln w="12700">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Cooper Black" panose="0208090404030B020404" pitchFamily="18" charset="0"/>
              </a:rPr>
              <a:t>DISADVANTAGES OF EXISTING SYSTEM</a:t>
            </a:r>
          </a:p>
        </p:txBody>
      </p:sp>
      <p:sp>
        <p:nvSpPr>
          <p:cNvPr id="5" name="TextBox 4">
            <a:extLst>
              <a:ext uri="{FF2B5EF4-FFF2-40B4-BE49-F238E27FC236}">
                <a16:creationId xmlns:a16="http://schemas.microsoft.com/office/drawing/2014/main" id="{C06668C1-B141-7E7C-8636-F32CC4E1F67B}"/>
              </a:ext>
            </a:extLst>
          </p:cNvPr>
          <p:cNvSpPr txBox="1"/>
          <p:nvPr/>
        </p:nvSpPr>
        <p:spPr>
          <a:xfrm>
            <a:off x="2477730" y="3402413"/>
            <a:ext cx="6115664"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Effective ML Classifiers</a:t>
            </a:r>
            <a:r>
              <a:rPr lang="en-US" dirty="0"/>
              <a:t>: </a:t>
            </a:r>
            <a:r>
              <a:rPr lang="en-US" dirty="0">
                <a:latin typeface="Times New Roman" panose="02020603050405020304" pitchFamily="18" charset="0"/>
                <a:cs typeface="Times New Roman" panose="02020603050405020304" pitchFamily="18" charset="0"/>
              </a:rPr>
              <a:t>The system suffers from the absence of efficient machine learning classifiers, hindering its ability to detect cyberbullying effectively. </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905ED8E-2680-35FA-EFAD-BE45DAB6973F}"/>
              </a:ext>
            </a:extLst>
          </p:cNvPr>
          <p:cNvSpPr txBox="1"/>
          <p:nvPr/>
        </p:nvSpPr>
        <p:spPr>
          <a:xfrm>
            <a:off x="2487562" y="4734233"/>
            <a:ext cx="6115664" cy="92333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Limited Predictive Capability: </a:t>
            </a:r>
            <a:r>
              <a:rPr lang="en-US" dirty="0">
                <a:latin typeface="Times New Roman" panose="02020603050405020304" pitchFamily="18" charset="0"/>
                <a:cs typeface="Times New Roman" panose="02020603050405020304" pitchFamily="18" charset="0"/>
              </a:rPr>
              <a:t>The non-implementation of DEA-RNN techniques has led to reduced predictive power, resulting in lower accuracy in cyberbullying detection</a:t>
            </a:r>
            <a:endParaRPr lang="en-IN"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97ED0728-B606-B75E-9EB2-0E4D760E1B7B}"/>
              </a:ext>
            </a:extLst>
          </p:cNvPr>
          <p:cNvSpPr/>
          <p:nvPr/>
        </p:nvSpPr>
        <p:spPr>
          <a:xfrm>
            <a:off x="629265" y="1871187"/>
            <a:ext cx="4119714" cy="1108587"/>
          </a:xfrm>
          <a:prstGeom prst="ellipse">
            <a:avLst/>
          </a:prstGeom>
          <a:solidFill>
            <a:schemeClr val="accent3">
              <a:lumMod val="20000"/>
              <a:lumOff val="80000"/>
            </a:schemeClr>
          </a:solidFill>
          <a:ln>
            <a:solidFill>
              <a:schemeClr val="accent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DISADVANTAGES</a:t>
            </a:r>
          </a:p>
        </p:txBody>
      </p:sp>
    </p:spTree>
    <p:extLst>
      <p:ext uri="{BB962C8B-B14F-4D97-AF65-F5344CB8AC3E}">
        <p14:creationId xmlns:p14="http://schemas.microsoft.com/office/powerpoint/2010/main" val="153886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79287F-F1F0-1E77-E360-39852D749C34}"/>
              </a:ext>
            </a:extLst>
          </p:cNvPr>
          <p:cNvSpPr txBox="1">
            <a:spLocks/>
          </p:cNvSpPr>
          <p:nvPr/>
        </p:nvSpPr>
        <p:spPr>
          <a:xfrm rot="10800000" flipV="1">
            <a:off x="3313472" y="606036"/>
            <a:ext cx="6882578" cy="908131"/>
          </a:xfrm>
          <a:prstGeom prst="rect">
            <a:avLst/>
          </a:prstGeom>
          <a:solidFill>
            <a:schemeClr val="bg1">
              <a:lumMod val="85000"/>
            </a:schemeClr>
          </a:solidFill>
          <a:ln w="9525">
            <a:solidFill>
              <a:schemeClr val="tx1"/>
            </a:solidFill>
          </a:ln>
          <a:effectLst>
            <a:outerShdw blurRad="76200" dir="13500000" sy="23000" kx="1200000" algn="br" rotWithShape="0">
              <a:prstClr val="black">
                <a:alpha val="20000"/>
              </a:prstClr>
            </a:outerShdw>
          </a:effectLst>
          <a:scene3d>
            <a:camera prst="orthographicFront"/>
            <a:lightRig rig="threePt" dir="t"/>
          </a:scene3d>
          <a:sp3d>
            <a:bevelT/>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Cooper Black" panose="0208090404030B020404" pitchFamily="18" charset="0"/>
              </a:rPr>
              <a:t>PROPOSED SYSTEM</a:t>
            </a:r>
          </a:p>
        </p:txBody>
      </p:sp>
      <p:sp>
        <p:nvSpPr>
          <p:cNvPr id="8" name="Text Placeholder 5">
            <a:extLst>
              <a:ext uri="{FF2B5EF4-FFF2-40B4-BE49-F238E27FC236}">
                <a16:creationId xmlns:a16="http://schemas.microsoft.com/office/drawing/2014/main" id="{ED2B750F-80BB-4AB2-D3E5-257BEAA4C8B4}"/>
              </a:ext>
            </a:extLst>
          </p:cNvPr>
          <p:cNvSpPr txBox="1">
            <a:spLocks/>
          </p:cNvSpPr>
          <p:nvPr/>
        </p:nvSpPr>
        <p:spPr>
          <a:xfrm>
            <a:off x="707922" y="739396"/>
            <a:ext cx="6371303" cy="53271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1"/>
              </a:buClr>
              <a:buFont typeface="Wingdings" panose="05000000000000000000" pitchFamily="2" charset="2"/>
              <a:buChar char="Ø"/>
            </a:pPr>
            <a:endParaRPr lang="en-IN" sz="1600" dirty="0">
              <a:solidFill>
                <a:srgbClr val="0070C0"/>
              </a:solidFill>
              <a:latin typeface="Goudy Old Style" panose="02020502050305020303" pitchFamily="18" charset="0"/>
            </a:endParaRPr>
          </a:p>
        </p:txBody>
      </p:sp>
      <p:sp>
        <p:nvSpPr>
          <p:cNvPr id="4" name="TextBox 3">
            <a:extLst>
              <a:ext uri="{FF2B5EF4-FFF2-40B4-BE49-F238E27FC236}">
                <a16:creationId xmlns:a16="http://schemas.microsoft.com/office/drawing/2014/main" id="{4357F76B-ED28-F9C0-C5EA-821EE1CB2C28}"/>
              </a:ext>
            </a:extLst>
          </p:cNvPr>
          <p:cNvSpPr txBox="1"/>
          <p:nvPr/>
        </p:nvSpPr>
        <p:spPr>
          <a:xfrm>
            <a:off x="924232" y="1647529"/>
            <a:ext cx="10343536"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D0D0D"/>
                </a:solidFill>
                <a:latin typeface="Times New Roman" panose="02020603050405020304" pitchFamily="18" charset="0"/>
                <a:cs typeface="Times New Roman" panose="02020603050405020304" pitchFamily="18" charset="0"/>
              </a:rPr>
              <a:t>T</a:t>
            </a:r>
            <a:r>
              <a:rPr lang="en-US" b="0" i="0" dirty="0">
                <a:solidFill>
                  <a:srgbClr val="0D0D0D"/>
                </a:solidFill>
                <a:effectLst/>
                <a:latin typeface="Times New Roman" panose="02020603050405020304" pitchFamily="18" charset="0"/>
                <a:cs typeface="Times New Roman" panose="02020603050405020304" pitchFamily="18" charset="0"/>
              </a:rPr>
              <a:t>he proposed system, we introduce DEA-RNN, a powerful hybrid deep </a:t>
            </a:r>
            <a:r>
              <a:rPr lang="en-US" b="0" i="0" dirty="0" err="1">
                <a:solidFill>
                  <a:srgbClr val="0D0D0D"/>
                </a:solidFill>
                <a:effectLst/>
                <a:latin typeface="Times New Roman" panose="02020603050405020304" pitchFamily="18" charset="0"/>
                <a:cs typeface="Times New Roman" panose="02020603050405020304" pitchFamily="18" charset="0"/>
              </a:rPr>
              <a:t>learningbased</a:t>
            </a:r>
            <a:r>
              <a:rPr lang="en-US" b="0" i="0" dirty="0">
                <a:solidFill>
                  <a:srgbClr val="0D0D0D"/>
                </a:solidFill>
                <a:effectLst/>
                <a:latin typeface="Times New Roman" panose="02020603050405020304" pitchFamily="18" charset="0"/>
                <a:cs typeface="Times New Roman" panose="02020603050405020304" pitchFamily="18" charset="0"/>
              </a:rPr>
              <a:t> system designed to automatically detect cyberbullying in tweets. </a:t>
            </a:r>
          </a:p>
          <a:p>
            <a:pPr marL="285750" indent="-285750">
              <a:buFont typeface="Arial" panose="020B0604020202020204" pitchFamily="34" charset="0"/>
              <a:buChar char="•"/>
            </a:pPr>
            <a:endParaRPr lang="en-US" dirty="0">
              <a:solidFill>
                <a:srgbClr val="0D0D0D"/>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DEA-RNN combines a type of neural network (RNN) with an enhanced algorithm inspired by dolphin echolocation (DEA). </a:t>
            </a:r>
          </a:p>
          <a:p>
            <a:pPr marL="285750" indent="-285750">
              <a:buFont typeface="Arial" panose="020B0604020202020204" pitchFamily="34" charset="0"/>
              <a:buChar char="•"/>
            </a:pP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This unique combination fine-tunes the neural network to be really good at understanding short and dynamic texts, like tweets, and picking up on the latest topics. </a:t>
            </a:r>
          </a:p>
          <a:p>
            <a:pPr marL="285750" indent="-285750">
              <a:buFont typeface="Arial" panose="020B0604020202020204" pitchFamily="34" charset="0"/>
              <a:buChar char="•"/>
            </a:pP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In tests, DEA-RNN consistently performs better than existing methods on Twitter, showing higher accuracy, precision, recall, F1 score, and specificity.</a:t>
            </a:r>
          </a:p>
          <a:p>
            <a:pPr marL="285750" indent="-285750">
              <a:buFont typeface="Arial" panose="020B0604020202020204" pitchFamily="34" charset="0"/>
              <a:buChar char="•"/>
            </a:pP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 Our system stands out by using an optimized DEA model, integrating RNN with improved DEA for better tweet classification, introducing a new dataset for evaluation, and offering an efficient way to spot and categorize cyberbullying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73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A775AE-4E0B-2194-8C48-CB92F1A078C2}"/>
              </a:ext>
            </a:extLst>
          </p:cNvPr>
          <p:cNvCxnSpPr>
            <a:cxnSpLocks/>
          </p:cNvCxnSpPr>
          <p:nvPr/>
        </p:nvCxnSpPr>
        <p:spPr>
          <a:xfrm>
            <a:off x="587828" y="2500789"/>
            <a:ext cx="11289541" cy="0"/>
          </a:xfrm>
          <a:prstGeom prst="line">
            <a:avLst/>
          </a:prstGeom>
          <a:ln>
            <a:solidFill>
              <a:schemeClr val="tx1">
                <a:lumMod val="95000"/>
              </a:schemeClr>
            </a:solidFill>
          </a:ln>
        </p:spPr>
        <p:style>
          <a:lnRef idx="3">
            <a:schemeClr val="dk1"/>
          </a:lnRef>
          <a:fillRef idx="0">
            <a:schemeClr val="dk1"/>
          </a:fillRef>
          <a:effectRef idx="2">
            <a:schemeClr val="dk1"/>
          </a:effectRef>
          <a:fontRef idx="minor">
            <a:schemeClr val="tx1"/>
          </a:fontRef>
        </p:style>
      </p:cxnSp>
      <p:graphicFrame>
        <p:nvGraphicFramePr>
          <p:cNvPr id="4" name="Diagram 3">
            <a:extLst>
              <a:ext uri="{FF2B5EF4-FFF2-40B4-BE49-F238E27FC236}">
                <a16:creationId xmlns:a16="http://schemas.microsoft.com/office/drawing/2014/main" id="{E8D1D530-F750-B2D8-2626-AD8444B47B79}"/>
              </a:ext>
            </a:extLst>
          </p:cNvPr>
          <p:cNvGraphicFramePr/>
          <p:nvPr>
            <p:extLst>
              <p:ext uri="{D42A27DB-BD31-4B8C-83A1-F6EECF244321}">
                <p14:modId xmlns:p14="http://schemas.microsoft.com/office/powerpoint/2010/main" val="4260269541"/>
              </p:ext>
            </p:extLst>
          </p:nvPr>
        </p:nvGraphicFramePr>
        <p:xfrm>
          <a:off x="3165987" y="855405"/>
          <a:ext cx="6587614" cy="1052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0646024-FBBB-68D0-B6D3-8BA7D6C5C08D}"/>
              </a:ext>
            </a:extLst>
          </p:cNvPr>
          <p:cNvSpPr txBox="1"/>
          <p:nvPr/>
        </p:nvSpPr>
        <p:spPr>
          <a:xfrm>
            <a:off x="1111045" y="2998840"/>
            <a:ext cx="10215715" cy="2862322"/>
          </a:xfrm>
          <a:prstGeom prst="rect">
            <a:avLst/>
          </a:prstGeom>
          <a:noFill/>
        </p:spPr>
        <p:txBody>
          <a:bodyPr wrap="square">
            <a:spAutoFit/>
          </a:bodyPr>
          <a:lstStyle/>
          <a:p>
            <a:pPr marL="285750" indent="-285750"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Efficient Trending Topic Extraction: </a:t>
            </a:r>
            <a:r>
              <a:rPr lang="en-US" dirty="0">
                <a:latin typeface="Times New Roman" panose="02020603050405020304" pitchFamily="18" charset="0"/>
                <a:cs typeface="Times New Roman" panose="02020603050405020304" pitchFamily="18" charset="0"/>
              </a:rPr>
              <a:t>The system effectively identifies and extracts trending topics from tweets, aiding in focusing on significant discussions.</a:t>
            </a:r>
          </a:p>
          <a:p>
            <a:pPr algn="just"/>
            <a:r>
              <a:rPr lang="en-US"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Effective Cyberbullying Identification: </a:t>
            </a:r>
            <a:r>
              <a:rPr lang="en-US" dirty="0">
                <a:latin typeface="Times New Roman" panose="02020603050405020304" pitchFamily="18" charset="0"/>
                <a:cs typeface="Times New Roman" panose="02020603050405020304" pitchFamily="18" charset="0"/>
              </a:rPr>
              <a:t>Through rigorous training and testing with classifiers like SVM, Multinomial Naive Bayes, and Random Forests, the system excels in identifying instances of cyberbullying.</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Superior Accuracy: </a:t>
            </a:r>
            <a:r>
              <a:rPr lang="en-US" dirty="0">
                <a:latin typeface="Times New Roman" panose="02020603050405020304" pitchFamily="18" charset="0"/>
                <a:cs typeface="Times New Roman" panose="02020603050405020304" pitchFamily="18" charset="0"/>
              </a:rPr>
              <a:t>The proposed system consistently outperforms other methods, delivering a high level of accuracy in cyberbullying detection on platforms like Twitter</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79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8071D3-6BDE-D3AC-94D7-75EC8EAC2E31}"/>
              </a:ext>
            </a:extLst>
          </p:cNvPr>
          <p:cNvSpPr/>
          <p:nvPr/>
        </p:nvSpPr>
        <p:spPr>
          <a:xfrm>
            <a:off x="378371" y="273269"/>
            <a:ext cx="11487807" cy="6316717"/>
          </a:xfrm>
          <a:prstGeom prst="rect">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Pentagon 5">
            <a:extLst>
              <a:ext uri="{FF2B5EF4-FFF2-40B4-BE49-F238E27FC236}">
                <a16:creationId xmlns:a16="http://schemas.microsoft.com/office/drawing/2014/main" id="{E8F99BE0-6659-777C-A17C-F96FD0154C93}"/>
              </a:ext>
            </a:extLst>
          </p:cNvPr>
          <p:cNvSpPr/>
          <p:nvPr/>
        </p:nvSpPr>
        <p:spPr>
          <a:xfrm>
            <a:off x="1002889" y="3450191"/>
            <a:ext cx="4546423" cy="1128508"/>
          </a:xfrm>
          <a:prstGeom prst="homePlate">
            <a:avLst>
              <a:gd name="adj" fmla="val 44982"/>
            </a:avLst>
          </a:prstGeom>
          <a:solidFill>
            <a:srgbClr val="FF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2"/>
                </a:solidFill>
                <a:latin typeface="Arial Black" panose="020B0A04020102020204" pitchFamily="34" charset="0"/>
              </a:rPr>
              <a:t>HARDWARE REQUIREMENTS</a:t>
            </a:r>
          </a:p>
        </p:txBody>
      </p:sp>
      <p:sp>
        <p:nvSpPr>
          <p:cNvPr id="2" name="Title 1">
            <a:extLst>
              <a:ext uri="{FF2B5EF4-FFF2-40B4-BE49-F238E27FC236}">
                <a16:creationId xmlns:a16="http://schemas.microsoft.com/office/drawing/2014/main" id="{4E8EE0BD-E725-8D53-5D78-6E0D221A3AE3}"/>
              </a:ext>
            </a:extLst>
          </p:cNvPr>
          <p:cNvSpPr>
            <a:spLocks noGrp="1"/>
          </p:cNvSpPr>
          <p:nvPr>
            <p:ph type="title"/>
          </p:nvPr>
        </p:nvSpPr>
        <p:spPr>
          <a:xfrm>
            <a:off x="2680983" y="914399"/>
            <a:ext cx="6882582" cy="1265649"/>
          </a:xfrm>
          <a:custGeom>
            <a:avLst/>
            <a:gdLst>
              <a:gd name="connsiteX0" fmla="*/ 0 w 6882582"/>
              <a:gd name="connsiteY0" fmla="*/ 0 h 1265649"/>
              <a:gd name="connsiteX1" fmla="*/ 435897 w 6882582"/>
              <a:gd name="connsiteY1" fmla="*/ 0 h 1265649"/>
              <a:gd name="connsiteX2" fmla="*/ 802968 w 6882582"/>
              <a:gd name="connsiteY2" fmla="*/ 0 h 1265649"/>
              <a:gd name="connsiteX3" fmla="*/ 1376516 w 6882582"/>
              <a:gd name="connsiteY3" fmla="*/ 0 h 1265649"/>
              <a:gd name="connsiteX4" fmla="*/ 1950065 w 6882582"/>
              <a:gd name="connsiteY4" fmla="*/ 0 h 1265649"/>
              <a:gd name="connsiteX5" fmla="*/ 2385962 w 6882582"/>
              <a:gd name="connsiteY5" fmla="*/ 0 h 1265649"/>
              <a:gd name="connsiteX6" fmla="*/ 2821859 w 6882582"/>
              <a:gd name="connsiteY6" fmla="*/ 0 h 1265649"/>
              <a:gd name="connsiteX7" fmla="*/ 3533059 w 6882582"/>
              <a:gd name="connsiteY7" fmla="*/ 0 h 1265649"/>
              <a:gd name="connsiteX8" fmla="*/ 4037781 w 6882582"/>
              <a:gd name="connsiteY8" fmla="*/ 0 h 1265649"/>
              <a:gd name="connsiteX9" fmla="*/ 4611330 w 6882582"/>
              <a:gd name="connsiteY9" fmla="*/ 0 h 1265649"/>
              <a:gd name="connsiteX10" fmla="*/ 5184878 w 6882582"/>
              <a:gd name="connsiteY10" fmla="*/ 0 h 1265649"/>
              <a:gd name="connsiteX11" fmla="*/ 5758427 w 6882582"/>
              <a:gd name="connsiteY11" fmla="*/ 0 h 1265649"/>
              <a:gd name="connsiteX12" fmla="*/ 6194324 w 6882582"/>
              <a:gd name="connsiteY12" fmla="*/ 0 h 1265649"/>
              <a:gd name="connsiteX13" fmla="*/ 6882582 w 6882582"/>
              <a:gd name="connsiteY13" fmla="*/ 0 h 1265649"/>
              <a:gd name="connsiteX14" fmla="*/ 6882582 w 6882582"/>
              <a:gd name="connsiteY14" fmla="*/ 396570 h 1265649"/>
              <a:gd name="connsiteX15" fmla="*/ 6882582 w 6882582"/>
              <a:gd name="connsiteY15" fmla="*/ 831110 h 1265649"/>
              <a:gd name="connsiteX16" fmla="*/ 6882582 w 6882582"/>
              <a:gd name="connsiteY16" fmla="*/ 1265649 h 1265649"/>
              <a:gd name="connsiteX17" fmla="*/ 6377859 w 6882582"/>
              <a:gd name="connsiteY17" fmla="*/ 1265649 h 1265649"/>
              <a:gd name="connsiteX18" fmla="*/ 5804311 w 6882582"/>
              <a:gd name="connsiteY18" fmla="*/ 1265649 h 1265649"/>
              <a:gd name="connsiteX19" fmla="*/ 5093111 w 6882582"/>
              <a:gd name="connsiteY19" fmla="*/ 1265649 h 1265649"/>
              <a:gd name="connsiteX20" fmla="*/ 4588388 w 6882582"/>
              <a:gd name="connsiteY20" fmla="*/ 1265649 h 1265649"/>
              <a:gd name="connsiteX21" fmla="*/ 4221317 w 6882582"/>
              <a:gd name="connsiteY21" fmla="*/ 1265649 h 1265649"/>
              <a:gd name="connsiteX22" fmla="*/ 3578943 w 6882582"/>
              <a:gd name="connsiteY22" fmla="*/ 1265649 h 1265649"/>
              <a:gd name="connsiteX23" fmla="*/ 3005394 w 6882582"/>
              <a:gd name="connsiteY23" fmla="*/ 1265649 h 1265649"/>
              <a:gd name="connsiteX24" fmla="*/ 2500671 w 6882582"/>
              <a:gd name="connsiteY24" fmla="*/ 1265649 h 1265649"/>
              <a:gd name="connsiteX25" fmla="*/ 2133600 w 6882582"/>
              <a:gd name="connsiteY25" fmla="*/ 1265649 h 1265649"/>
              <a:gd name="connsiteX26" fmla="*/ 1560052 w 6882582"/>
              <a:gd name="connsiteY26" fmla="*/ 1265649 h 1265649"/>
              <a:gd name="connsiteX27" fmla="*/ 1055329 w 6882582"/>
              <a:gd name="connsiteY27" fmla="*/ 1265649 h 1265649"/>
              <a:gd name="connsiteX28" fmla="*/ 0 w 6882582"/>
              <a:gd name="connsiteY28" fmla="*/ 1265649 h 1265649"/>
              <a:gd name="connsiteX29" fmla="*/ 0 w 6882582"/>
              <a:gd name="connsiteY29" fmla="*/ 856422 h 1265649"/>
              <a:gd name="connsiteX30" fmla="*/ 0 w 6882582"/>
              <a:gd name="connsiteY30" fmla="*/ 459852 h 1265649"/>
              <a:gd name="connsiteX31" fmla="*/ 0 w 6882582"/>
              <a:gd name="connsiteY31" fmla="*/ 0 h 12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82582" h="1265649" fill="none" extrusionOk="0">
                <a:moveTo>
                  <a:pt x="0" y="0"/>
                </a:moveTo>
                <a:cubicBezTo>
                  <a:pt x="87457" y="-44260"/>
                  <a:pt x="223795" y="51061"/>
                  <a:pt x="435897" y="0"/>
                </a:cubicBezTo>
                <a:cubicBezTo>
                  <a:pt x="647999" y="-51061"/>
                  <a:pt x="699383" y="16800"/>
                  <a:pt x="802968" y="0"/>
                </a:cubicBezTo>
                <a:cubicBezTo>
                  <a:pt x="906553" y="-16800"/>
                  <a:pt x="1157863" y="3924"/>
                  <a:pt x="1376516" y="0"/>
                </a:cubicBezTo>
                <a:cubicBezTo>
                  <a:pt x="1595169" y="-3924"/>
                  <a:pt x="1669370" y="33211"/>
                  <a:pt x="1950065" y="0"/>
                </a:cubicBezTo>
                <a:cubicBezTo>
                  <a:pt x="2230760" y="-33211"/>
                  <a:pt x="2279638" y="16071"/>
                  <a:pt x="2385962" y="0"/>
                </a:cubicBezTo>
                <a:cubicBezTo>
                  <a:pt x="2492286" y="-16071"/>
                  <a:pt x="2730714" y="15555"/>
                  <a:pt x="2821859" y="0"/>
                </a:cubicBezTo>
                <a:cubicBezTo>
                  <a:pt x="2913004" y="-15555"/>
                  <a:pt x="3387506" y="41059"/>
                  <a:pt x="3533059" y="0"/>
                </a:cubicBezTo>
                <a:cubicBezTo>
                  <a:pt x="3678612" y="-41059"/>
                  <a:pt x="3835067" y="37546"/>
                  <a:pt x="4037781" y="0"/>
                </a:cubicBezTo>
                <a:cubicBezTo>
                  <a:pt x="4240495" y="-37546"/>
                  <a:pt x="4430003" y="64501"/>
                  <a:pt x="4611330" y="0"/>
                </a:cubicBezTo>
                <a:cubicBezTo>
                  <a:pt x="4792657" y="-64501"/>
                  <a:pt x="5018692" y="23611"/>
                  <a:pt x="5184878" y="0"/>
                </a:cubicBezTo>
                <a:cubicBezTo>
                  <a:pt x="5351064" y="-23611"/>
                  <a:pt x="5510279" y="49432"/>
                  <a:pt x="5758427" y="0"/>
                </a:cubicBezTo>
                <a:cubicBezTo>
                  <a:pt x="6006575" y="-49432"/>
                  <a:pt x="6069979" y="37265"/>
                  <a:pt x="6194324" y="0"/>
                </a:cubicBezTo>
                <a:cubicBezTo>
                  <a:pt x="6318669" y="-37265"/>
                  <a:pt x="6718628" y="2202"/>
                  <a:pt x="6882582" y="0"/>
                </a:cubicBezTo>
                <a:cubicBezTo>
                  <a:pt x="6893697" y="187174"/>
                  <a:pt x="6855289" y="233087"/>
                  <a:pt x="6882582" y="396570"/>
                </a:cubicBezTo>
                <a:cubicBezTo>
                  <a:pt x="6909875" y="560053"/>
                  <a:pt x="6849380" y="707586"/>
                  <a:pt x="6882582" y="831110"/>
                </a:cubicBezTo>
                <a:cubicBezTo>
                  <a:pt x="6915784" y="954634"/>
                  <a:pt x="6841955" y="1128964"/>
                  <a:pt x="6882582" y="1265649"/>
                </a:cubicBezTo>
                <a:cubicBezTo>
                  <a:pt x="6716830" y="1292319"/>
                  <a:pt x="6556355" y="1227937"/>
                  <a:pt x="6377859" y="1265649"/>
                </a:cubicBezTo>
                <a:cubicBezTo>
                  <a:pt x="6199363" y="1303361"/>
                  <a:pt x="5949694" y="1218482"/>
                  <a:pt x="5804311" y="1265649"/>
                </a:cubicBezTo>
                <a:cubicBezTo>
                  <a:pt x="5658928" y="1312816"/>
                  <a:pt x="5341153" y="1260692"/>
                  <a:pt x="5093111" y="1265649"/>
                </a:cubicBezTo>
                <a:cubicBezTo>
                  <a:pt x="4845069" y="1270606"/>
                  <a:pt x="4788168" y="1263808"/>
                  <a:pt x="4588388" y="1265649"/>
                </a:cubicBezTo>
                <a:cubicBezTo>
                  <a:pt x="4388608" y="1267490"/>
                  <a:pt x="4302531" y="1231549"/>
                  <a:pt x="4221317" y="1265649"/>
                </a:cubicBezTo>
                <a:cubicBezTo>
                  <a:pt x="4140103" y="1299749"/>
                  <a:pt x="3732642" y="1207466"/>
                  <a:pt x="3578943" y="1265649"/>
                </a:cubicBezTo>
                <a:cubicBezTo>
                  <a:pt x="3425244" y="1323832"/>
                  <a:pt x="3251089" y="1205934"/>
                  <a:pt x="3005394" y="1265649"/>
                </a:cubicBezTo>
                <a:cubicBezTo>
                  <a:pt x="2759699" y="1325364"/>
                  <a:pt x="2711146" y="1251313"/>
                  <a:pt x="2500671" y="1265649"/>
                </a:cubicBezTo>
                <a:cubicBezTo>
                  <a:pt x="2290196" y="1279985"/>
                  <a:pt x="2233899" y="1235377"/>
                  <a:pt x="2133600" y="1265649"/>
                </a:cubicBezTo>
                <a:cubicBezTo>
                  <a:pt x="2033301" y="1295921"/>
                  <a:pt x="1728063" y="1205368"/>
                  <a:pt x="1560052" y="1265649"/>
                </a:cubicBezTo>
                <a:cubicBezTo>
                  <a:pt x="1392041" y="1325930"/>
                  <a:pt x="1295838" y="1251697"/>
                  <a:pt x="1055329" y="1265649"/>
                </a:cubicBezTo>
                <a:cubicBezTo>
                  <a:pt x="814820" y="1279601"/>
                  <a:pt x="377218" y="1193211"/>
                  <a:pt x="0" y="1265649"/>
                </a:cubicBezTo>
                <a:cubicBezTo>
                  <a:pt x="-43602" y="1110651"/>
                  <a:pt x="42618" y="963057"/>
                  <a:pt x="0" y="856422"/>
                </a:cubicBezTo>
                <a:cubicBezTo>
                  <a:pt x="-42618" y="749787"/>
                  <a:pt x="14306" y="576842"/>
                  <a:pt x="0" y="459852"/>
                </a:cubicBezTo>
                <a:cubicBezTo>
                  <a:pt x="-14306" y="342862"/>
                  <a:pt x="33073" y="225522"/>
                  <a:pt x="0" y="0"/>
                </a:cubicBezTo>
                <a:close/>
              </a:path>
              <a:path w="6882582" h="1265649" stroke="0" extrusionOk="0">
                <a:moveTo>
                  <a:pt x="0" y="0"/>
                </a:moveTo>
                <a:cubicBezTo>
                  <a:pt x="189329" y="-71242"/>
                  <a:pt x="381767" y="35213"/>
                  <a:pt x="711200" y="0"/>
                </a:cubicBezTo>
                <a:cubicBezTo>
                  <a:pt x="1040633" y="-35213"/>
                  <a:pt x="990952" y="60387"/>
                  <a:pt x="1215923" y="0"/>
                </a:cubicBezTo>
                <a:cubicBezTo>
                  <a:pt x="1440894" y="-60387"/>
                  <a:pt x="1576129" y="35191"/>
                  <a:pt x="1789471" y="0"/>
                </a:cubicBezTo>
                <a:cubicBezTo>
                  <a:pt x="2002813" y="-35191"/>
                  <a:pt x="2062204" y="35076"/>
                  <a:pt x="2225368" y="0"/>
                </a:cubicBezTo>
                <a:cubicBezTo>
                  <a:pt x="2388532" y="-35076"/>
                  <a:pt x="2553967" y="13602"/>
                  <a:pt x="2798917" y="0"/>
                </a:cubicBezTo>
                <a:cubicBezTo>
                  <a:pt x="3043867" y="-13602"/>
                  <a:pt x="3229195" y="30890"/>
                  <a:pt x="3441291" y="0"/>
                </a:cubicBezTo>
                <a:cubicBezTo>
                  <a:pt x="3653387" y="-30890"/>
                  <a:pt x="3695901" y="42455"/>
                  <a:pt x="3946014" y="0"/>
                </a:cubicBezTo>
                <a:cubicBezTo>
                  <a:pt x="4196127" y="-42455"/>
                  <a:pt x="4421944" y="76961"/>
                  <a:pt x="4588388" y="0"/>
                </a:cubicBezTo>
                <a:cubicBezTo>
                  <a:pt x="4754832" y="-76961"/>
                  <a:pt x="4826377" y="3408"/>
                  <a:pt x="4955459" y="0"/>
                </a:cubicBezTo>
                <a:cubicBezTo>
                  <a:pt x="5084541" y="-3408"/>
                  <a:pt x="5266747" y="42408"/>
                  <a:pt x="5391356" y="0"/>
                </a:cubicBezTo>
                <a:cubicBezTo>
                  <a:pt x="5515965" y="-42408"/>
                  <a:pt x="5699282" y="452"/>
                  <a:pt x="5896079" y="0"/>
                </a:cubicBezTo>
                <a:cubicBezTo>
                  <a:pt x="6092876" y="-452"/>
                  <a:pt x="6683612" y="91707"/>
                  <a:pt x="6882582" y="0"/>
                </a:cubicBezTo>
                <a:cubicBezTo>
                  <a:pt x="6921492" y="126089"/>
                  <a:pt x="6875145" y="292339"/>
                  <a:pt x="6882582" y="409227"/>
                </a:cubicBezTo>
                <a:cubicBezTo>
                  <a:pt x="6890019" y="526115"/>
                  <a:pt x="6844056" y="639712"/>
                  <a:pt x="6882582" y="856422"/>
                </a:cubicBezTo>
                <a:cubicBezTo>
                  <a:pt x="6921108" y="1073133"/>
                  <a:pt x="6837315" y="1071826"/>
                  <a:pt x="6882582" y="1265649"/>
                </a:cubicBezTo>
                <a:cubicBezTo>
                  <a:pt x="6697658" y="1311109"/>
                  <a:pt x="6583446" y="1252601"/>
                  <a:pt x="6446685" y="1265649"/>
                </a:cubicBezTo>
                <a:cubicBezTo>
                  <a:pt x="6309924" y="1278697"/>
                  <a:pt x="5996772" y="1197250"/>
                  <a:pt x="5804311" y="1265649"/>
                </a:cubicBezTo>
                <a:cubicBezTo>
                  <a:pt x="5611850" y="1334048"/>
                  <a:pt x="5390274" y="1259098"/>
                  <a:pt x="5230762" y="1265649"/>
                </a:cubicBezTo>
                <a:cubicBezTo>
                  <a:pt x="5071250" y="1272200"/>
                  <a:pt x="4836631" y="1208989"/>
                  <a:pt x="4726040" y="1265649"/>
                </a:cubicBezTo>
                <a:cubicBezTo>
                  <a:pt x="4615449" y="1322309"/>
                  <a:pt x="4289702" y="1210640"/>
                  <a:pt x="4152491" y="1265649"/>
                </a:cubicBezTo>
                <a:cubicBezTo>
                  <a:pt x="4015280" y="1320658"/>
                  <a:pt x="3813690" y="1228049"/>
                  <a:pt x="3578943" y="1265649"/>
                </a:cubicBezTo>
                <a:cubicBezTo>
                  <a:pt x="3344196" y="1303249"/>
                  <a:pt x="3246891" y="1236243"/>
                  <a:pt x="3143046" y="1265649"/>
                </a:cubicBezTo>
                <a:cubicBezTo>
                  <a:pt x="3039201" y="1295055"/>
                  <a:pt x="2762092" y="1196112"/>
                  <a:pt x="2431846" y="1265649"/>
                </a:cubicBezTo>
                <a:cubicBezTo>
                  <a:pt x="2101600" y="1335186"/>
                  <a:pt x="2241026" y="1247461"/>
                  <a:pt x="2064775" y="1265649"/>
                </a:cubicBezTo>
                <a:cubicBezTo>
                  <a:pt x="1888524" y="1283837"/>
                  <a:pt x="1588861" y="1244659"/>
                  <a:pt x="1422400" y="1265649"/>
                </a:cubicBezTo>
                <a:cubicBezTo>
                  <a:pt x="1255939" y="1286639"/>
                  <a:pt x="1105552" y="1253355"/>
                  <a:pt x="917678" y="1265649"/>
                </a:cubicBezTo>
                <a:cubicBezTo>
                  <a:pt x="729804" y="1277943"/>
                  <a:pt x="342005" y="1155814"/>
                  <a:pt x="0" y="1265649"/>
                </a:cubicBezTo>
                <a:cubicBezTo>
                  <a:pt x="-15646" y="1123417"/>
                  <a:pt x="23919" y="929482"/>
                  <a:pt x="0" y="818453"/>
                </a:cubicBezTo>
                <a:cubicBezTo>
                  <a:pt x="-23919" y="707424"/>
                  <a:pt x="23224" y="514552"/>
                  <a:pt x="0" y="371257"/>
                </a:cubicBezTo>
                <a:cubicBezTo>
                  <a:pt x="-23224" y="227962"/>
                  <a:pt x="8880" y="173762"/>
                  <a:pt x="0" y="0"/>
                </a:cubicBezTo>
                <a:close/>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3500000" scaled="1"/>
            <a:tileRect/>
          </a:gradFill>
          <a:ln>
            <a:solidFill>
              <a:schemeClr val="tx1"/>
            </a:solidFill>
            <a:extLst>
              <a:ext uri="{C807C97D-BFC1-408E-A445-0C87EB9F89A2}">
                <ask:lineSketchStyleProps xmlns:ask="http://schemas.microsoft.com/office/drawing/2018/sketchyshapes" sd="52193305">
                  <ask:type>
                    <ask:lineSketchScribble/>
                  </ask:type>
                </ask:lineSketchStyleProps>
              </a:ext>
            </a:extLst>
          </a:ln>
        </p:spPr>
        <p:txBody>
          <a:bodyPr>
            <a:normAutofit/>
          </a:bodyPr>
          <a:lstStyle/>
          <a:p>
            <a:r>
              <a:rPr lang="en-IN" sz="3200" dirty="0">
                <a:latin typeface="Bahnschrift SemiBold" panose="020B0502040204020203" pitchFamily="34" charset="0"/>
              </a:rPr>
              <a:t>HARDWARE REQUIREMENTS</a:t>
            </a:r>
          </a:p>
        </p:txBody>
      </p:sp>
      <p:sp>
        <p:nvSpPr>
          <p:cNvPr id="4" name="TextBox 3">
            <a:extLst>
              <a:ext uri="{FF2B5EF4-FFF2-40B4-BE49-F238E27FC236}">
                <a16:creationId xmlns:a16="http://schemas.microsoft.com/office/drawing/2014/main" id="{BB60E041-3655-261F-A7A0-59B0ED103BD7}"/>
              </a:ext>
            </a:extLst>
          </p:cNvPr>
          <p:cNvSpPr txBox="1"/>
          <p:nvPr/>
        </p:nvSpPr>
        <p:spPr>
          <a:xfrm>
            <a:off x="5854114" y="3044949"/>
            <a:ext cx="5023478" cy="193899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Processor : Pentium –IV.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RAM : 4 GB (min)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Hard Disk : 20 GB .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Board : Standard Windows Keyboard.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Mouse : Two or Three Button Mouse . Monitor : SVGA.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55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1DCCB313-5783-A2F5-C47B-B09332EF9050}"/>
              </a:ext>
            </a:extLst>
          </p:cNvPr>
          <p:cNvSpPr/>
          <p:nvPr/>
        </p:nvSpPr>
        <p:spPr>
          <a:xfrm>
            <a:off x="1177158" y="2684205"/>
            <a:ext cx="3436883" cy="2974427"/>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rial Rounded MT Bold" panose="020F0704030504030204" pitchFamily="34" charset="0"/>
              </a:rPr>
              <a:t>SOFTWARE REQUIREMENTS</a:t>
            </a:r>
          </a:p>
        </p:txBody>
      </p:sp>
      <p:sp>
        <p:nvSpPr>
          <p:cNvPr id="3" name="Flowchart: Alternate Process 2">
            <a:extLst>
              <a:ext uri="{FF2B5EF4-FFF2-40B4-BE49-F238E27FC236}">
                <a16:creationId xmlns:a16="http://schemas.microsoft.com/office/drawing/2014/main" id="{AA85A5CD-BD72-E4F5-7901-FD1A8A544E46}"/>
              </a:ext>
            </a:extLst>
          </p:cNvPr>
          <p:cNvSpPr/>
          <p:nvPr/>
        </p:nvSpPr>
        <p:spPr>
          <a:xfrm>
            <a:off x="5024284" y="2753032"/>
            <a:ext cx="6076335" cy="3105294"/>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lvl="0" indent="-285750" algn="just">
              <a:lnSpc>
                <a:spcPct val="150000"/>
              </a:lnSpc>
              <a:spcBef>
                <a:spcPts val="500"/>
              </a:spcBef>
              <a:spcAft>
                <a:spcPts val="500"/>
              </a:spcAft>
              <a:buFont typeface="Arial" panose="020B0604020202020204" pitchFamily="34" charset="0"/>
              <a:buChar char="•"/>
              <a:tabLst>
                <a:tab pos="457200" algn="l"/>
              </a:tabLst>
            </a:pPr>
            <a:r>
              <a:rPr lang="en-IN" b="1" dirty="0"/>
              <a:t>Operating System : Windows 7 Ultimate.</a:t>
            </a:r>
          </a:p>
          <a:p>
            <a:pPr marL="285750" lvl="0" indent="-285750" algn="just">
              <a:lnSpc>
                <a:spcPct val="150000"/>
              </a:lnSpc>
              <a:spcBef>
                <a:spcPts val="500"/>
              </a:spcBef>
              <a:spcAft>
                <a:spcPts val="500"/>
              </a:spcAft>
              <a:buFont typeface="Arial" panose="020B0604020202020204" pitchFamily="34" charset="0"/>
              <a:buChar char="•"/>
              <a:tabLst>
                <a:tab pos="457200" algn="l"/>
              </a:tabLst>
            </a:pPr>
            <a:r>
              <a:rPr lang="en-IN" b="1" dirty="0"/>
              <a:t> Coding Language : Python.</a:t>
            </a:r>
          </a:p>
          <a:p>
            <a:pPr marL="285750" lvl="0" indent="-285750" algn="just">
              <a:lnSpc>
                <a:spcPct val="150000"/>
              </a:lnSpc>
              <a:spcBef>
                <a:spcPts val="500"/>
              </a:spcBef>
              <a:spcAft>
                <a:spcPts val="500"/>
              </a:spcAft>
              <a:buFont typeface="Arial" panose="020B0604020202020204" pitchFamily="34" charset="0"/>
              <a:buChar char="•"/>
              <a:tabLst>
                <a:tab pos="457200" algn="l"/>
              </a:tabLst>
            </a:pPr>
            <a:r>
              <a:rPr lang="en-IN" b="1" dirty="0"/>
              <a:t>  Front-End : HTML, CSS, JavaScript.</a:t>
            </a:r>
          </a:p>
          <a:p>
            <a:pPr marL="285750" lvl="0" indent="-285750" algn="just">
              <a:lnSpc>
                <a:spcPct val="150000"/>
              </a:lnSpc>
              <a:spcBef>
                <a:spcPts val="500"/>
              </a:spcBef>
              <a:spcAft>
                <a:spcPts val="500"/>
              </a:spcAft>
              <a:buFont typeface="Arial" panose="020B0604020202020204" pitchFamily="34" charset="0"/>
              <a:buChar char="•"/>
              <a:tabLst>
                <a:tab pos="457200" algn="l"/>
              </a:tabLst>
            </a:pPr>
            <a:r>
              <a:rPr lang="en-IN" b="1" dirty="0"/>
              <a:t>  Back-End : Django-ORM. </a:t>
            </a:r>
          </a:p>
          <a:p>
            <a:pPr marL="285750" lvl="0" indent="-285750" algn="just">
              <a:lnSpc>
                <a:spcPct val="150000"/>
              </a:lnSpc>
              <a:spcBef>
                <a:spcPts val="500"/>
              </a:spcBef>
              <a:spcAft>
                <a:spcPts val="500"/>
              </a:spcAft>
              <a:buFont typeface="Arial" panose="020B0604020202020204" pitchFamily="34" charset="0"/>
              <a:buChar char="•"/>
              <a:tabLst>
                <a:tab pos="457200" algn="l"/>
              </a:tabLst>
            </a:pPr>
            <a:r>
              <a:rPr lang="en-IN" b="1" dirty="0"/>
              <a:t> Database : MySQL (WAMP Server).</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A4177D33-01FF-109C-8258-18D263C6D36F}"/>
              </a:ext>
            </a:extLst>
          </p:cNvPr>
          <p:cNvSpPr>
            <a:spLocks noGrp="1"/>
          </p:cNvSpPr>
          <p:nvPr>
            <p:ph type="title"/>
          </p:nvPr>
        </p:nvSpPr>
        <p:spPr>
          <a:xfrm>
            <a:off x="2379406" y="806245"/>
            <a:ext cx="7492182" cy="1278194"/>
          </a:xfr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100000" b="100000"/>
            </a:path>
            <a:tileRect t="-100000" r="-100000"/>
          </a:gradFill>
          <a:ln w="12700">
            <a:solidFill>
              <a:schemeClr val="tx1"/>
            </a:solidFill>
          </a:ln>
        </p:spPr>
        <p:txBody>
          <a:bodyPr>
            <a:normAutofit/>
          </a:bodyPr>
          <a:lstStyle/>
          <a:p>
            <a:r>
              <a:rPr lang="en-IN" sz="4000" dirty="0"/>
              <a:t>SOFTWARE REQUIREMENTS</a:t>
            </a:r>
          </a:p>
        </p:txBody>
      </p:sp>
    </p:spTree>
    <p:extLst>
      <p:ext uri="{BB962C8B-B14F-4D97-AF65-F5344CB8AC3E}">
        <p14:creationId xmlns:p14="http://schemas.microsoft.com/office/powerpoint/2010/main" val="413186970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Atlas</Template>
  <TotalTime>2830</TotalTime>
  <Words>3297</Words>
  <Application>Microsoft Office PowerPoint</Application>
  <PresentationFormat>Widescreen</PresentationFormat>
  <Paragraphs>337</Paragraphs>
  <Slides>30</Slides>
  <Notes>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30</vt:i4>
      </vt:variant>
    </vt:vector>
  </HeadingPairs>
  <TitlesOfParts>
    <vt:vector size="49" baseType="lpstr">
      <vt:lpstr>Algerian</vt:lpstr>
      <vt:lpstr>Arial</vt:lpstr>
      <vt:lpstr>Arial Black</vt:lpstr>
      <vt:lpstr>Arial Rounded MT Bold</vt:lpstr>
      <vt:lpstr>Bahnschrift SemiBold</vt:lpstr>
      <vt:lpstr>Berlin Sans FB Demi</vt:lpstr>
      <vt:lpstr>Calibri</vt:lpstr>
      <vt:lpstr>Calibri Light</vt:lpstr>
      <vt:lpstr>Century Schoolbook</vt:lpstr>
      <vt:lpstr>Cooper Black</vt:lpstr>
      <vt:lpstr>Garamond</vt:lpstr>
      <vt:lpstr>Goudy Old Style</vt:lpstr>
      <vt:lpstr>Matura MT Script Capitals</vt:lpstr>
      <vt:lpstr>Söhne</vt:lpstr>
      <vt:lpstr>Stencil</vt:lpstr>
      <vt:lpstr>Times New Roman</vt:lpstr>
      <vt:lpstr>Wingdings</vt:lpstr>
      <vt:lpstr>Retrospect</vt:lpstr>
      <vt:lpstr>Organic</vt:lpstr>
      <vt:lpstr> </vt:lpstr>
      <vt:lpstr>PowerPoint Presentation</vt:lpstr>
      <vt:lpstr>PowerPoint Presentation</vt:lpstr>
      <vt:lpstr>PowerPoint Presentation</vt:lpstr>
      <vt:lpstr>PowerPoint Presentation</vt:lpstr>
      <vt:lpstr>PowerPoint Presentation</vt:lpstr>
      <vt:lpstr>PowerPoint Presentation</vt:lpstr>
      <vt:lpstr>HARDWARE REQUIREMENTS</vt:lpstr>
      <vt:lpstr>SOFTWARE REQUIREMENTS</vt:lpstr>
      <vt:lpstr>PowerPoint Presentation</vt:lpstr>
      <vt:lpstr>ARCHITETURE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REFERENCE</vt:lpstr>
      <vt:lpstr>GITHUB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bathula pravallika</dc:creator>
  <cp:lastModifiedBy>bathula pravallika</cp:lastModifiedBy>
  <cp:revision>22</cp:revision>
  <dcterms:created xsi:type="dcterms:W3CDTF">2023-03-21T01:53:17Z</dcterms:created>
  <dcterms:modified xsi:type="dcterms:W3CDTF">2024-03-22T07:59:28Z</dcterms:modified>
</cp:coreProperties>
</file>